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0" r:id="rId6"/>
    <p:sldMasterId id="2147483687" r:id="rId7"/>
  </p:sldMasterIdLst>
  <p:notesMasterIdLst>
    <p:notesMasterId r:id="rId47"/>
  </p:notesMasterIdLst>
  <p:sldIdLst>
    <p:sldId id="259" r:id="rId8"/>
    <p:sldId id="257" r:id="rId9"/>
    <p:sldId id="258" r:id="rId10"/>
    <p:sldId id="3429" r:id="rId11"/>
    <p:sldId id="3414" r:id="rId12"/>
    <p:sldId id="300" r:id="rId13"/>
    <p:sldId id="337" r:id="rId14"/>
    <p:sldId id="3411" r:id="rId15"/>
    <p:sldId id="3410" r:id="rId16"/>
    <p:sldId id="3400" r:id="rId17"/>
    <p:sldId id="3394" r:id="rId18"/>
    <p:sldId id="3408" r:id="rId19"/>
    <p:sldId id="3407" r:id="rId20"/>
    <p:sldId id="3403" r:id="rId21"/>
    <p:sldId id="3402" r:id="rId22"/>
    <p:sldId id="3389" r:id="rId23"/>
    <p:sldId id="3413" r:id="rId24"/>
    <p:sldId id="3423" r:id="rId25"/>
    <p:sldId id="3398" r:id="rId26"/>
    <p:sldId id="3419" r:id="rId27"/>
    <p:sldId id="3421" r:id="rId28"/>
    <p:sldId id="3420" r:id="rId29"/>
    <p:sldId id="3416" r:id="rId30"/>
    <p:sldId id="3424" r:id="rId31"/>
    <p:sldId id="3406" r:id="rId32"/>
    <p:sldId id="3426" r:id="rId33"/>
    <p:sldId id="261" r:id="rId34"/>
    <p:sldId id="262" r:id="rId35"/>
    <p:sldId id="263" r:id="rId36"/>
    <p:sldId id="264" r:id="rId37"/>
    <p:sldId id="265" r:id="rId38"/>
    <p:sldId id="266" r:id="rId39"/>
    <p:sldId id="267" r:id="rId40"/>
    <p:sldId id="260" r:id="rId41"/>
    <p:sldId id="3430" r:id="rId42"/>
    <p:sldId id="3405" r:id="rId43"/>
    <p:sldId id="3425" r:id="rId44"/>
    <p:sldId id="3427" r:id="rId45"/>
    <p:sldId id="34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86C1B-E3B1-4428-A844-B91325AEC9AA}" v="24" dt="2024-09-23T13:14:28.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7525" autoAdjust="0"/>
  </p:normalViewPr>
  <p:slideViewPr>
    <p:cSldViewPr snapToGrid="0">
      <p:cViewPr varScale="1">
        <p:scale>
          <a:sx n="82" d="100"/>
          <a:sy n="82" d="100"/>
        </p:scale>
        <p:origin x="8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Walters" userId="d582106b-33a4-4c04-ac60-4dfd0344aec4" providerId="ADAL" clId="{0DC86C1B-E3B1-4428-A844-B91325AEC9AA}"/>
    <pc:docChg chg="undo redo custSel addSld delSld modSld sldOrd">
      <pc:chgData name="Maggie Walters" userId="d582106b-33a4-4c04-ac60-4dfd0344aec4" providerId="ADAL" clId="{0DC86C1B-E3B1-4428-A844-B91325AEC9AA}" dt="2024-09-23T13:15:51.232" v="825" actId="20577"/>
      <pc:docMkLst>
        <pc:docMk/>
      </pc:docMkLst>
      <pc:sldChg chg="del">
        <pc:chgData name="Maggie Walters" userId="d582106b-33a4-4c04-ac60-4dfd0344aec4" providerId="ADAL" clId="{0DC86C1B-E3B1-4428-A844-B91325AEC9AA}" dt="2024-09-20T14:52:17.212" v="6" actId="47"/>
        <pc:sldMkLst>
          <pc:docMk/>
          <pc:sldMk cId="109857222" sldId="256"/>
        </pc:sldMkLst>
      </pc:sldChg>
      <pc:sldChg chg="addSp delSp modSp add del mod modNotesTx">
        <pc:chgData name="Maggie Walters" userId="d582106b-33a4-4c04-ac60-4dfd0344aec4" providerId="ADAL" clId="{0DC86C1B-E3B1-4428-A844-B91325AEC9AA}" dt="2024-09-23T11:25:31.002" v="541" actId="20577"/>
        <pc:sldMkLst>
          <pc:docMk/>
          <pc:sldMk cId="321083635" sldId="257"/>
        </pc:sldMkLst>
        <pc:spChg chg="mod">
          <ac:chgData name="Maggie Walters" userId="d582106b-33a4-4c04-ac60-4dfd0344aec4" providerId="ADAL" clId="{0DC86C1B-E3B1-4428-A844-B91325AEC9AA}" dt="2024-09-20T16:16:16.977" v="115" actId="14100"/>
          <ac:spMkLst>
            <pc:docMk/>
            <pc:sldMk cId="321083635" sldId="257"/>
            <ac:spMk id="2" creationId="{2D835466-143D-AA36-25C3-A497C3A65193}"/>
          </ac:spMkLst>
        </pc:spChg>
        <pc:spChg chg="mod">
          <ac:chgData name="Maggie Walters" userId="d582106b-33a4-4c04-ac60-4dfd0344aec4" providerId="ADAL" clId="{0DC86C1B-E3B1-4428-A844-B91325AEC9AA}" dt="2024-09-20T16:16:28.657" v="116" actId="1076"/>
          <ac:spMkLst>
            <pc:docMk/>
            <pc:sldMk cId="321083635" sldId="257"/>
            <ac:spMk id="3" creationId="{76348936-1C18-D68E-4E18-D927D4AD6B36}"/>
          </ac:spMkLst>
        </pc:spChg>
        <pc:picChg chg="add del mod">
          <ac:chgData name="Maggie Walters" userId="d582106b-33a4-4c04-ac60-4dfd0344aec4" providerId="ADAL" clId="{0DC86C1B-E3B1-4428-A844-B91325AEC9AA}" dt="2024-09-20T16:17:12.616" v="148" actId="478"/>
          <ac:picMkLst>
            <pc:docMk/>
            <pc:sldMk cId="321083635" sldId="257"/>
            <ac:picMk id="5" creationId="{75504D38-C712-F56B-EE37-4E047880176E}"/>
          </ac:picMkLst>
        </pc:picChg>
        <pc:picChg chg="add del mod">
          <ac:chgData name="Maggie Walters" userId="d582106b-33a4-4c04-ac60-4dfd0344aec4" providerId="ADAL" clId="{0DC86C1B-E3B1-4428-A844-B91325AEC9AA}" dt="2024-09-20T16:17:13.232" v="149" actId="478"/>
          <ac:picMkLst>
            <pc:docMk/>
            <pc:sldMk cId="321083635" sldId="257"/>
            <ac:picMk id="7" creationId="{DC760DA0-22B8-A554-2D10-744909890CE0}"/>
          </ac:picMkLst>
        </pc:picChg>
      </pc:sldChg>
      <pc:sldChg chg="addSp delSp modSp mod modNotesTx">
        <pc:chgData name="Maggie Walters" userId="d582106b-33a4-4c04-ac60-4dfd0344aec4" providerId="ADAL" clId="{0DC86C1B-E3B1-4428-A844-B91325AEC9AA}" dt="2024-09-23T13:15:51.232" v="825" actId="20577"/>
        <pc:sldMkLst>
          <pc:docMk/>
          <pc:sldMk cId="2681133000" sldId="258"/>
        </pc:sldMkLst>
        <pc:spChg chg="mod">
          <ac:chgData name="Maggie Walters" userId="d582106b-33a4-4c04-ac60-4dfd0344aec4" providerId="ADAL" clId="{0DC86C1B-E3B1-4428-A844-B91325AEC9AA}" dt="2024-09-20T16:16:47.138" v="123" actId="20577"/>
          <ac:spMkLst>
            <pc:docMk/>
            <pc:sldMk cId="2681133000" sldId="258"/>
            <ac:spMk id="2" creationId="{BE9E9DC6-0FF3-A2FA-91B1-FDF3B2BD4204}"/>
          </ac:spMkLst>
        </pc:spChg>
        <pc:spChg chg="mod">
          <ac:chgData name="Maggie Walters" userId="d582106b-33a4-4c04-ac60-4dfd0344aec4" providerId="ADAL" clId="{0DC86C1B-E3B1-4428-A844-B91325AEC9AA}" dt="2024-09-23T13:15:21.202" v="770" actId="20577"/>
          <ac:spMkLst>
            <pc:docMk/>
            <pc:sldMk cId="2681133000" sldId="258"/>
            <ac:spMk id="3" creationId="{C5EF27E7-72E8-C288-96B6-4578028796CC}"/>
          </ac:spMkLst>
        </pc:spChg>
        <pc:spChg chg="del">
          <ac:chgData name="Maggie Walters" userId="d582106b-33a4-4c04-ac60-4dfd0344aec4" providerId="ADAL" clId="{0DC86C1B-E3B1-4428-A844-B91325AEC9AA}" dt="2024-09-20T16:34:47.731" v="150" actId="478"/>
          <ac:spMkLst>
            <pc:docMk/>
            <pc:sldMk cId="2681133000" sldId="258"/>
            <ac:spMk id="4" creationId="{DEAA4862-83B7-262D-CA5F-63B2265AD244}"/>
          </ac:spMkLst>
        </pc:spChg>
        <pc:spChg chg="del">
          <ac:chgData name="Maggie Walters" userId="d582106b-33a4-4c04-ac60-4dfd0344aec4" providerId="ADAL" clId="{0DC86C1B-E3B1-4428-A844-B91325AEC9AA}" dt="2024-09-20T16:16:49.704" v="124" actId="478"/>
          <ac:spMkLst>
            <pc:docMk/>
            <pc:sldMk cId="2681133000" sldId="258"/>
            <ac:spMk id="5" creationId="{BE117925-1773-CDF9-1E83-7AEC2D5CFDE4}"/>
          </ac:spMkLst>
        </pc:spChg>
        <pc:spChg chg="add del">
          <ac:chgData name="Maggie Walters" userId="d582106b-33a4-4c04-ac60-4dfd0344aec4" providerId="ADAL" clId="{0DC86C1B-E3B1-4428-A844-B91325AEC9AA}" dt="2024-09-23T11:18:46.553" v="317" actId="22"/>
          <ac:spMkLst>
            <pc:docMk/>
            <pc:sldMk cId="2681133000" sldId="258"/>
            <ac:spMk id="5" creationId="{C742BB16-88EA-60DA-21CA-BCC3891FF788}"/>
          </ac:spMkLst>
        </pc:spChg>
        <pc:spChg chg="del">
          <ac:chgData name="Maggie Walters" userId="d582106b-33a4-4c04-ac60-4dfd0344aec4" providerId="ADAL" clId="{0DC86C1B-E3B1-4428-A844-B91325AEC9AA}" dt="2024-09-20T16:16:55.330" v="125" actId="478"/>
          <ac:spMkLst>
            <pc:docMk/>
            <pc:sldMk cId="2681133000" sldId="258"/>
            <ac:spMk id="6" creationId="{48AE86A9-62E4-C52A-985C-FB801D701AB8}"/>
          </ac:spMkLst>
        </pc:spChg>
      </pc:sldChg>
      <pc:sldChg chg="add modNotesTx">
        <pc:chgData name="Maggie Walters" userId="d582106b-33a4-4c04-ac60-4dfd0344aec4" providerId="ADAL" clId="{0DC86C1B-E3B1-4428-A844-B91325AEC9AA}" dt="2024-09-23T11:25:23.676" v="528" actId="20577"/>
        <pc:sldMkLst>
          <pc:docMk/>
          <pc:sldMk cId="3391845291" sldId="259"/>
        </pc:sldMkLst>
      </pc:sldChg>
      <pc:sldChg chg="add setBg">
        <pc:chgData name="Maggie Walters" userId="d582106b-33a4-4c04-ac60-4dfd0344aec4" providerId="ADAL" clId="{0DC86C1B-E3B1-4428-A844-B91325AEC9AA}" dt="2024-09-20T16:51:44.144" v="155"/>
        <pc:sldMkLst>
          <pc:docMk/>
          <pc:sldMk cId="1315021880" sldId="260"/>
        </pc:sldMkLst>
      </pc:sldChg>
      <pc:sldChg chg="add del setBg">
        <pc:chgData name="Maggie Walters" userId="d582106b-33a4-4c04-ac60-4dfd0344aec4" providerId="ADAL" clId="{0DC86C1B-E3B1-4428-A844-B91325AEC9AA}" dt="2024-09-20T16:51:44.144" v="155"/>
        <pc:sldMkLst>
          <pc:docMk/>
          <pc:sldMk cId="89466978" sldId="261"/>
        </pc:sldMkLst>
      </pc:sldChg>
      <pc:sldChg chg="add del setBg">
        <pc:chgData name="Maggie Walters" userId="d582106b-33a4-4c04-ac60-4dfd0344aec4" providerId="ADAL" clId="{0DC86C1B-E3B1-4428-A844-B91325AEC9AA}" dt="2024-09-20T16:51:44.144" v="155"/>
        <pc:sldMkLst>
          <pc:docMk/>
          <pc:sldMk cId="2493527870" sldId="262"/>
        </pc:sldMkLst>
      </pc:sldChg>
      <pc:sldChg chg="add setBg">
        <pc:chgData name="Maggie Walters" userId="d582106b-33a4-4c04-ac60-4dfd0344aec4" providerId="ADAL" clId="{0DC86C1B-E3B1-4428-A844-B91325AEC9AA}" dt="2024-09-20T16:51:44.144" v="155"/>
        <pc:sldMkLst>
          <pc:docMk/>
          <pc:sldMk cId="3652064297" sldId="263"/>
        </pc:sldMkLst>
      </pc:sldChg>
      <pc:sldChg chg="add setBg">
        <pc:chgData name="Maggie Walters" userId="d582106b-33a4-4c04-ac60-4dfd0344aec4" providerId="ADAL" clId="{0DC86C1B-E3B1-4428-A844-B91325AEC9AA}" dt="2024-09-20T16:51:44.144" v="155"/>
        <pc:sldMkLst>
          <pc:docMk/>
          <pc:sldMk cId="4094988338" sldId="264"/>
        </pc:sldMkLst>
      </pc:sldChg>
      <pc:sldChg chg="add setBg">
        <pc:chgData name="Maggie Walters" userId="d582106b-33a4-4c04-ac60-4dfd0344aec4" providerId="ADAL" clId="{0DC86C1B-E3B1-4428-A844-B91325AEC9AA}" dt="2024-09-20T16:51:44.144" v="155"/>
        <pc:sldMkLst>
          <pc:docMk/>
          <pc:sldMk cId="1296923889" sldId="265"/>
        </pc:sldMkLst>
      </pc:sldChg>
      <pc:sldChg chg="add setBg">
        <pc:chgData name="Maggie Walters" userId="d582106b-33a4-4c04-ac60-4dfd0344aec4" providerId="ADAL" clId="{0DC86C1B-E3B1-4428-A844-B91325AEC9AA}" dt="2024-09-20T16:51:44.144" v="155"/>
        <pc:sldMkLst>
          <pc:docMk/>
          <pc:sldMk cId="637623661" sldId="266"/>
        </pc:sldMkLst>
      </pc:sldChg>
      <pc:sldChg chg="add setBg">
        <pc:chgData name="Maggie Walters" userId="d582106b-33a4-4c04-ac60-4dfd0344aec4" providerId="ADAL" clId="{0DC86C1B-E3B1-4428-A844-B91325AEC9AA}" dt="2024-09-20T16:51:44.144" v="155"/>
        <pc:sldMkLst>
          <pc:docMk/>
          <pc:sldMk cId="763628673" sldId="267"/>
        </pc:sldMkLst>
      </pc:sldChg>
      <pc:sldChg chg="modNotesTx">
        <pc:chgData name="Maggie Walters" userId="d582106b-33a4-4c04-ac60-4dfd0344aec4" providerId="ADAL" clId="{0DC86C1B-E3B1-4428-A844-B91325AEC9AA}" dt="2024-09-23T11:26:09.167" v="583" actId="14"/>
        <pc:sldMkLst>
          <pc:docMk/>
          <pc:sldMk cId="1332560817" sldId="3400"/>
        </pc:sldMkLst>
      </pc:sldChg>
      <pc:sldChg chg="modSp mod ord">
        <pc:chgData name="Maggie Walters" userId="d582106b-33a4-4c04-ac60-4dfd0344aec4" providerId="ADAL" clId="{0DC86C1B-E3B1-4428-A844-B91325AEC9AA}" dt="2024-09-23T13:11:42.348" v="693"/>
        <pc:sldMkLst>
          <pc:docMk/>
          <pc:sldMk cId="3245843613" sldId="3405"/>
        </pc:sldMkLst>
        <pc:spChg chg="mod">
          <ac:chgData name="Maggie Walters" userId="d582106b-33a4-4c04-ac60-4dfd0344aec4" providerId="ADAL" clId="{0DC86C1B-E3B1-4428-A844-B91325AEC9AA}" dt="2024-09-23T13:11:42.348" v="693"/>
          <ac:spMkLst>
            <pc:docMk/>
            <pc:sldMk cId="3245843613" sldId="3405"/>
            <ac:spMk id="2" creationId="{5EB44A95-1AA2-44C3-959B-7FC7A7C0C73C}"/>
          </ac:spMkLst>
        </pc:spChg>
      </pc:sldChg>
      <pc:sldChg chg="ord">
        <pc:chgData name="Maggie Walters" userId="d582106b-33a4-4c04-ac60-4dfd0344aec4" providerId="ADAL" clId="{0DC86C1B-E3B1-4428-A844-B91325AEC9AA}" dt="2024-09-23T13:06:58.303" v="679"/>
        <pc:sldMkLst>
          <pc:docMk/>
          <pc:sldMk cId="3310167284" sldId="3425"/>
        </pc:sldMkLst>
      </pc:sldChg>
      <pc:sldChg chg="addSp delSp modSp mod modNotesTx">
        <pc:chgData name="Maggie Walters" userId="d582106b-33a4-4c04-ac60-4dfd0344aec4" providerId="ADAL" clId="{0DC86C1B-E3B1-4428-A844-B91325AEC9AA}" dt="2024-09-23T11:26:50.153" v="598" actId="113"/>
        <pc:sldMkLst>
          <pc:docMk/>
          <pc:sldMk cId="49139928" sldId="3426"/>
        </pc:sldMkLst>
        <pc:spChg chg="mod">
          <ac:chgData name="Maggie Walters" userId="d582106b-33a4-4c04-ac60-4dfd0344aec4" providerId="ADAL" clId="{0DC86C1B-E3B1-4428-A844-B91325AEC9AA}" dt="2024-09-23T11:14:13.184" v="222" actId="20577"/>
          <ac:spMkLst>
            <pc:docMk/>
            <pc:sldMk cId="49139928" sldId="3426"/>
            <ac:spMk id="2" creationId="{2D835466-143D-AA36-25C3-A497C3A65193}"/>
          </ac:spMkLst>
        </pc:spChg>
        <pc:spChg chg="del">
          <ac:chgData name="Maggie Walters" userId="d582106b-33a4-4c04-ac60-4dfd0344aec4" providerId="ADAL" clId="{0DC86C1B-E3B1-4428-A844-B91325AEC9AA}" dt="2024-09-23T11:05:55.512" v="196" actId="478"/>
          <ac:spMkLst>
            <pc:docMk/>
            <pc:sldMk cId="49139928" sldId="3426"/>
            <ac:spMk id="3" creationId="{76348936-1C18-D68E-4E18-D927D4AD6B36}"/>
          </ac:spMkLst>
        </pc:spChg>
        <pc:spChg chg="add mod">
          <ac:chgData name="Maggie Walters" userId="d582106b-33a4-4c04-ac60-4dfd0344aec4" providerId="ADAL" clId="{0DC86C1B-E3B1-4428-A844-B91325AEC9AA}" dt="2024-09-23T11:22:00.937" v="472" actId="20577"/>
          <ac:spMkLst>
            <pc:docMk/>
            <pc:sldMk cId="49139928" sldId="3426"/>
            <ac:spMk id="4" creationId="{A152E9E4-0074-24B2-423E-B887ACD8B033}"/>
          </ac:spMkLst>
        </pc:spChg>
      </pc:sldChg>
      <pc:sldChg chg="delSp modSp add mod modNotesTx">
        <pc:chgData name="Maggie Walters" userId="d582106b-33a4-4c04-ac60-4dfd0344aec4" providerId="ADAL" clId="{0DC86C1B-E3B1-4428-A844-B91325AEC9AA}" dt="2024-09-23T13:10:38.251" v="690" actId="20577"/>
        <pc:sldMkLst>
          <pc:docMk/>
          <pc:sldMk cId="4243623674" sldId="3427"/>
        </pc:sldMkLst>
        <pc:spChg chg="mod">
          <ac:chgData name="Maggie Walters" userId="d582106b-33a4-4c04-ac60-4dfd0344aec4" providerId="ADAL" clId="{0DC86C1B-E3B1-4428-A844-B91325AEC9AA}" dt="2024-09-23T11:16:01.366" v="237" actId="20577"/>
          <ac:spMkLst>
            <pc:docMk/>
            <pc:sldMk cId="4243623674" sldId="3427"/>
            <ac:spMk id="2" creationId="{2D835466-143D-AA36-25C3-A497C3A65193}"/>
          </ac:spMkLst>
        </pc:spChg>
        <pc:spChg chg="del">
          <ac:chgData name="Maggie Walters" userId="d582106b-33a4-4c04-ac60-4dfd0344aec4" providerId="ADAL" clId="{0DC86C1B-E3B1-4428-A844-B91325AEC9AA}" dt="2024-09-23T11:15:43.700" v="224" actId="478"/>
          <ac:spMkLst>
            <pc:docMk/>
            <pc:sldMk cId="4243623674" sldId="3427"/>
            <ac:spMk id="3" creationId="{76348936-1C18-D68E-4E18-D927D4AD6B36}"/>
          </ac:spMkLst>
        </pc:spChg>
      </pc:sldChg>
      <pc:sldChg chg="delSp modSp add mod modNotesTx">
        <pc:chgData name="Maggie Walters" userId="d582106b-33a4-4c04-ac60-4dfd0344aec4" providerId="ADAL" clId="{0DC86C1B-E3B1-4428-A844-B91325AEC9AA}" dt="2024-09-23T13:10:26.865" v="680" actId="113"/>
        <pc:sldMkLst>
          <pc:docMk/>
          <pc:sldMk cId="438936053" sldId="3428"/>
        </pc:sldMkLst>
        <pc:spChg chg="mod">
          <ac:chgData name="Maggie Walters" userId="d582106b-33a4-4c04-ac60-4dfd0344aec4" providerId="ADAL" clId="{0DC86C1B-E3B1-4428-A844-B91325AEC9AA}" dt="2024-09-23T11:16:15.864" v="248" actId="20577"/>
          <ac:spMkLst>
            <pc:docMk/>
            <pc:sldMk cId="438936053" sldId="3428"/>
            <ac:spMk id="2" creationId="{2D835466-143D-AA36-25C3-A497C3A65193}"/>
          </ac:spMkLst>
        </pc:spChg>
        <pc:spChg chg="del">
          <ac:chgData name="Maggie Walters" userId="d582106b-33a4-4c04-ac60-4dfd0344aec4" providerId="ADAL" clId="{0DC86C1B-E3B1-4428-A844-B91325AEC9AA}" dt="2024-09-23T11:16:09.118" v="239" actId="478"/>
          <ac:spMkLst>
            <pc:docMk/>
            <pc:sldMk cId="438936053" sldId="3428"/>
            <ac:spMk id="3" creationId="{76348936-1C18-D68E-4E18-D927D4AD6B36}"/>
          </ac:spMkLst>
        </pc:spChg>
      </pc:sldChg>
      <pc:sldChg chg="addSp modSp new mod modNotesTx">
        <pc:chgData name="Maggie Walters" userId="d582106b-33a4-4c04-ac60-4dfd0344aec4" providerId="ADAL" clId="{0DC86C1B-E3B1-4428-A844-B91325AEC9AA}" dt="2024-09-23T11:25:53.205" v="581" actId="20577"/>
        <pc:sldMkLst>
          <pc:docMk/>
          <pc:sldMk cId="2145484703" sldId="3429"/>
        </pc:sldMkLst>
        <pc:spChg chg="add mod">
          <ac:chgData name="Maggie Walters" userId="d582106b-33a4-4c04-ac60-4dfd0344aec4" providerId="ADAL" clId="{0DC86C1B-E3B1-4428-A844-B91325AEC9AA}" dt="2024-09-23T11:20:06.496" v="379" actId="20577"/>
          <ac:spMkLst>
            <pc:docMk/>
            <pc:sldMk cId="2145484703" sldId="3429"/>
            <ac:spMk id="2" creationId="{72835836-C420-372A-BA00-673452B983AE}"/>
          </ac:spMkLst>
        </pc:spChg>
        <pc:spChg chg="add mod">
          <ac:chgData name="Maggie Walters" userId="d582106b-33a4-4c04-ac60-4dfd0344aec4" providerId="ADAL" clId="{0DC86C1B-E3B1-4428-A844-B91325AEC9AA}" dt="2024-09-23T11:20:33.481" v="416" actId="1076"/>
          <ac:spMkLst>
            <pc:docMk/>
            <pc:sldMk cId="2145484703" sldId="3429"/>
            <ac:spMk id="3" creationId="{F3DCEA3D-3852-3F23-FDB4-67E496B3090B}"/>
          </ac:spMkLst>
        </pc:spChg>
      </pc:sldChg>
      <pc:sldChg chg="addSp delSp modSp mod modNotesTx">
        <pc:chgData name="Maggie Walters" userId="d582106b-33a4-4c04-ac60-4dfd0344aec4" providerId="ADAL" clId="{0DC86C1B-E3B1-4428-A844-B91325AEC9AA}" dt="2024-09-23T13:14:28.038" v="765"/>
        <pc:sldMkLst>
          <pc:docMk/>
          <pc:sldMk cId="461412855" sldId="3430"/>
        </pc:sldMkLst>
        <pc:spChg chg="mod">
          <ac:chgData name="Maggie Walters" userId="d582106b-33a4-4c04-ac60-4dfd0344aec4" providerId="ADAL" clId="{0DC86C1B-E3B1-4428-A844-B91325AEC9AA}" dt="2024-09-23T13:14:01.631" v="760" actId="20577"/>
          <ac:spMkLst>
            <pc:docMk/>
            <pc:sldMk cId="461412855" sldId="3430"/>
            <ac:spMk id="2" creationId="{2D835466-143D-AA36-25C3-A497C3A65193}"/>
          </ac:spMkLst>
        </pc:spChg>
        <pc:spChg chg="add del mod">
          <ac:chgData name="Maggie Walters" userId="d582106b-33a4-4c04-ac60-4dfd0344aec4" providerId="ADAL" clId="{0DC86C1B-E3B1-4428-A844-B91325AEC9AA}" dt="2024-09-23T13:14:28.038" v="765"/>
          <ac:spMkLst>
            <pc:docMk/>
            <pc:sldMk cId="461412855" sldId="3430"/>
            <ac:spMk id="3" creationId="{464C4DD2-22F4-9B45-4FDC-C3A573AF4901}"/>
          </ac:spMkLst>
        </pc:spChg>
      </pc:sldChg>
      <pc:sldChg chg="del modNotesTx">
        <pc:chgData name="Maggie Walters" userId="d582106b-33a4-4c04-ac60-4dfd0344aec4" providerId="ADAL" clId="{0DC86C1B-E3B1-4428-A844-B91325AEC9AA}" dt="2024-09-23T13:12:01.473" v="695" actId="47"/>
        <pc:sldMkLst>
          <pc:docMk/>
          <pc:sldMk cId="1723242494" sldId="3430"/>
        </pc:sldMkLst>
      </pc:sldChg>
      <pc:sldChg chg="delSp modSp add del mod modNotesTx">
        <pc:chgData name="Maggie Walters" userId="d582106b-33a4-4c04-ac60-4dfd0344aec4" providerId="ADAL" clId="{0DC86C1B-E3B1-4428-A844-B91325AEC9AA}" dt="2024-09-23T13:13:37.279" v="734" actId="47"/>
        <pc:sldMkLst>
          <pc:docMk/>
          <pc:sldMk cId="705122666" sldId="3431"/>
        </pc:sldMkLst>
        <pc:spChg chg="del mod">
          <ac:chgData name="Maggie Walters" userId="d582106b-33a4-4c04-ac60-4dfd0344aec4" providerId="ADAL" clId="{0DC86C1B-E3B1-4428-A844-B91325AEC9AA}" dt="2024-09-23T13:13:26.257" v="729"/>
          <ac:spMkLst>
            <pc:docMk/>
            <pc:sldMk cId="705122666" sldId="3431"/>
            <ac:spMk id="2" creationId="{BE9E9DC6-0FF3-A2FA-91B1-FDF3B2BD4204}"/>
          </ac:spMkLst>
        </pc:spChg>
      </pc:sldChg>
      <pc:sldMasterChg chg="delSldLayout">
        <pc:chgData name="Maggie Walters" userId="d582106b-33a4-4c04-ac60-4dfd0344aec4" providerId="ADAL" clId="{0DC86C1B-E3B1-4428-A844-B91325AEC9AA}" dt="2024-09-20T16:51:37.698" v="154" actId="47"/>
        <pc:sldMasterMkLst>
          <pc:docMk/>
          <pc:sldMasterMk cId="1068641330" sldId="2147483673"/>
        </pc:sldMasterMkLst>
        <pc:sldLayoutChg chg="del">
          <pc:chgData name="Maggie Walters" userId="d582106b-33a4-4c04-ac60-4dfd0344aec4" providerId="ADAL" clId="{0DC86C1B-E3B1-4428-A844-B91325AEC9AA}" dt="2024-09-20T16:51:37.698" v="154" actId="47"/>
          <pc:sldLayoutMkLst>
            <pc:docMk/>
            <pc:sldMasterMk cId="1068641330" sldId="2147483673"/>
            <pc:sldLayoutMk cId="3203938193" sldId="214748367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1A67BF-6F4C-40F1-AA34-95B80CA80A54}"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B68B6525-C044-448E-820B-3B97BBF0419B}">
      <dgm:prSet phldrT="[Text]"/>
      <dgm:spPr>
        <a:solidFill>
          <a:schemeClr val="tx1"/>
        </a:solidFill>
      </dgm:spPr>
      <dgm:t>
        <a:bodyPr/>
        <a:lstStyle/>
        <a:p>
          <a:endParaRPr lang="en-US"/>
        </a:p>
      </dgm:t>
    </dgm:pt>
    <dgm:pt modelId="{13268263-905B-4D1D-A7F9-CE37FF280731}" type="parTrans" cxnId="{F69A2605-DA1D-4A2F-90E7-6B4E4FFAC909}">
      <dgm:prSet/>
      <dgm:spPr/>
      <dgm:t>
        <a:bodyPr/>
        <a:lstStyle/>
        <a:p>
          <a:endParaRPr lang="en-US"/>
        </a:p>
      </dgm:t>
    </dgm:pt>
    <dgm:pt modelId="{E2D1650F-4315-4903-AEFE-97ED2322328C}" type="sibTrans" cxnId="{F69A2605-DA1D-4A2F-90E7-6B4E4FFAC909}">
      <dgm:prSet/>
      <dgm:spPr/>
      <dgm:t>
        <a:bodyPr/>
        <a:lstStyle/>
        <a:p>
          <a:endParaRPr lang="en-US"/>
        </a:p>
      </dgm:t>
    </dgm:pt>
    <dgm:pt modelId="{DA8F6F5A-5B5D-45CD-8DA2-B689D37D3DF6}">
      <dgm:prSet phldrT="[Text]"/>
      <dgm:spPr/>
      <dgm:t>
        <a:bodyPr/>
        <a:lstStyle/>
        <a:p>
          <a:r>
            <a:rPr lang="en-US">
              <a:latin typeface="Gill Sans MT" panose="020B0502020104020203" pitchFamily="34" charset="0"/>
            </a:rPr>
            <a:t>People with Lived Experience</a:t>
          </a:r>
        </a:p>
      </dgm:t>
    </dgm:pt>
    <dgm:pt modelId="{915E16D2-0620-4942-96CA-CC8C5040F1AA}" type="parTrans" cxnId="{7EEB0AAD-FD40-4F4F-842A-F179EC75387C}">
      <dgm:prSet/>
      <dgm:spPr/>
      <dgm:t>
        <a:bodyPr/>
        <a:lstStyle/>
        <a:p>
          <a:endParaRPr lang="en-US"/>
        </a:p>
      </dgm:t>
    </dgm:pt>
    <dgm:pt modelId="{02EC97A6-A510-4FD4-8278-02423FD14A8E}" type="sibTrans" cxnId="{7EEB0AAD-FD40-4F4F-842A-F179EC75387C}">
      <dgm:prSet/>
      <dgm:spPr/>
      <dgm:t>
        <a:bodyPr/>
        <a:lstStyle/>
        <a:p>
          <a:endParaRPr lang="en-US"/>
        </a:p>
      </dgm:t>
    </dgm:pt>
    <dgm:pt modelId="{38215A8B-D2D8-47AC-8D2A-611E9274A086}">
      <dgm:prSet phldrT="[Text]"/>
      <dgm:spPr/>
      <dgm:t>
        <a:bodyPr/>
        <a:lstStyle/>
        <a:p>
          <a:r>
            <a:rPr lang="en-US">
              <a:latin typeface="Gill Sans MT" panose="020B0502020104020203" pitchFamily="34" charset="0"/>
            </a:rPr>
            <a:t>Service Providers</a:t>
          </a:r>
        </a:p>
      </dgm:t>
    </dgm:pt>
    <dgm:pt modelId="{747BBC8C-3432-469F-A1C9-AE2DE4394743}" type="parTrans" cxnId="{F1AD81B4-49A8-4015-89DF-05B08A0903DF}">
      <dgm:prSet/>
      <dgm:spPr/>
      <dgm:t>
        <a:bodyPr/>
        <a:lstStyle/>
        <a:p>
          <a:endParaRPr lang="en-US"/>
        </a:p>
      </dgm:t>
    </dgm:pt>
    <dgm:pt modelId="{55129CE8-5547-45DA-A428-6F09F9653900}" type="sibTrans" cxnId="{F1AD81B4-49A8-4015-89DF-05B08A0903DF}">
      <dgm:prSet/>
      <dgm:spPr/>
      <dgm:t>
        <a:bodyPr/>
        <a:lstStyle/>
        <a:p>
          <a:endParaRPr lang="en-US"/>
        </a:p>
      </dgm:t>
    </dgm:pt>
    <dgm:pt modelId="{A88459F3-7C21-4E10-AA84-B44F455E4387}">
      <dgm:prSet phldrT="[Text]"/>
      <dgm:spPr>
        <a:solidFill>
          <a:schemeClr val="accent1"/>
        </a:solidFill>
      </dgm:spPr>
      <dgm:t>
        <a:bodyPr/>
        <a:lstStyle/>
        <a:p>
          <a:r>
            <a:rPr lang="en-US">
              <a:latin typeface="Gill Sans MT" panose="020B0502020104020203" pitchFamily="34" charset="0"/>
            </a:rPr>
            <a:t>Government &amp; Quasi- Government Entities</a:t>
          </a:r>
        </a:p>
      </dgm:t>
    </dgm:pt>
    <dgm:pt modelId="{B6339891-6EFC-4A06-B6D2-099CAB6DBFA3}" type="parTrans" cxnId="{639E4503-31F2-4B19-8F52-0EC84A882A51}">
      <dgm:prSet/>
      <dgm:spPr/>
      <dgm:t>
        <a:bodyPr/>
        <a:lstStyle/>
        <a:p>
          <a:endParaRPr lang="en-US"/>
        </a:p>
      </dgm:t>
    </dgm:pt>
    <dgm:pt modelId="{63EF7069-ED31-49CC-9031-C5C70235F346}" type="sibTrans" cxnId="{639E4503-31F2-4B19-8F52-0EC84A882A51}">
      <dgm:prSet/>
      <dgm:spPr>
        <a:solidFill>
          <a:schemeClr val="accent1"/>
        </a:solidFill>
      </dgm:spPr>
      <dgm:t>
        <a:bodyPr/>
        <a:lstStyle/>
        <a:p>
          <a:endParaRPr lang="en-US"/>
        </a:p>
      </dgm:t>
    </dgm:pt>
    <dgm:pt modelId="{75F42038-F3B3-48BA-8757-15BE16AD1E7E}">
      <dgm:prSet phldrT="[Text]"/>
      <dgm:spPr>
        <a:solidFill>
          <a:schemeClr val="accent5"/>
        </a:solidFill>
      </dgm:spPr>
      <dgm:t>
        <a:bodyPr/>
        <a:lstStyle/>
        <a:p>
          <a:r>
            <a:rPr lang="en-US">
              <a:latin typeface="Gill Sans MT" panose="020B0502020104020203" pitchFamily="34" charset="0"/>
            </a:rPr>
            <a:t>Nonprofit &amp; For-Profit Housing Developers</a:t>
          </a:r>
        </a:p>
      </dgm:t>
    </dgm:pt>
    <dgm:pt modelId="{FD778C4D-FD86-4673-98A6-CD275E31F8E9}" type="parTrans" cxnId="{9B593629-359D-4910-94E2-77D6634799A5}">
      <dgm:prSet/>
      <dgm:spPr/>
      <dgm:t>
        <a:bodyPr/>
        <a:lstStyle/>
        <a:p>
          <a:endParaRPr lang="en-US"/>
        </a:p>
      </dgm:t>
    </dgm:pt>
    <dgm:pt modelId="{DDB2090A-F50D-404F-A89A-AE9687A90FD3}" type="sibTrans" cxnId="{9B593629-359D-4910-94E2-77D6634799A5}">
      <dgm:prSet/>
      <dgm:spPr>
        <a:solidFill>
          <a:schemeClr val="accent5"/>
        </a:solidFill>
      </dgm:spPr>
      <dgm:t>
        <a:bodyPr/>
        <a:lstStyle/>
        <a:p>
          <a:endParaRPr lang="en-US"/>
        </a:p>
      </dgm:t>
    </dgm:pt>
    <dgm:pt modelId="{6B2E7113-BBD2-4492-9717-6B32BB19AFC3}">
      <dgm:prSet/>
      <dgm:spPr>
        <a:solidFill>
          <a:schemeClr val="accent4"/>
        </a:solidFill>
      </dgm:spPr>
      <dgm:t>
        <a:bodyPr/>
        <a:lstStyle/>
        <a:p>
          <a:r>
            <a:rPr lang="en-US">
              <a:latin typeface="Gill Sans MT" panose="020B0502020104020203" pitchFamily="34" charset="0"/>
            </a:rPr>
            <a:t>Funders</a:t>
          </a:r>
        </a:p>
      </dgm:t>
    </dgm:pt>
    <dgm:pt modelId="{8266CC47-7F3F-46A5-A131-F0E6698FD600}" type="sibTrans" cxnId="{749B6151-0450-448A-B515-43B405275A99}">
      <dgm:prSet/>
      <dgm:spPr>
        <a:solidFill>
          <a:schemeClr val="accent4"/>
        </a:solidFill>
      </dgm:spPr>
      <dgm:t>
        <a:bodyPr/>
        <a:lstStyle/>
        <a:p>
          <a:endParaRPr lang="en-US"/>
        </a:p>
      </dgm:t>
    </dgm:pt>
    <dgm:pt modelId="{59F86856-EB11-4863-B0E5-16E2843E9AF9}" type="parTrans" cxnId="{749B6151-0450-448A-B515-43B405275A99}">
      <dgm:prSet/>
      <dgm:spPr/>
      <dgm:t>
        <a:bodyPr/>
        <a:lstStyle/>
        <a:p>
          <a:endParaRPr lang="en-US"/>
        </a:p>
      </dgm:t>
    </dgm:pt>
    <dgm:pt modelId="{1FCD507B-DF57-4E86-ACCB-FBC54707A965}" type="pres">
      <dgm:prSet presAssocID="{B91A67BF-6F4C-40F1-AA34-95B80CA80A54}" presName="Name0" presStyleCnt="0">
        <dgm:presLayoutVars>
          <dgm:chMax val="1"/>
          <dgm:dir/>
          <dgm:animLvl val="ctr"/>
          <dgm:resizeHandles val="exact"/>
        </dgm:presLayoutVars>
      </dgm:prSet>
      <dgm:spPr/>
    </dgm:pt>
    <dgm:pt modelId="{15919A53-EACE-4861-B21C-6CD1EE47C6FC}" type="pres">
      <dgm:prSet presAssocID="{B68B6525-C044-448E-820B-3B97BBF0419B}" presName="centerShape" presStyleLbl="node0" presStyleIdx="0" presStyleCnt="1"/>
      <dgm:spPr/>
    </dgm:pt>
    <dgm:pt modelId="{DAB99C72-CE72-435B-97C0-078E8785AAE6}" type="pres">
      <dgm:prSet presAssocID="{38215A8B-D2D8-47AC-8D2A-611E9274A086}" presName="node" presStyleLbl="node1" presStyleIdx="0" presStyleCnt="5">
        <dgm:presLayoutVars>
          <dgm:bulletEnabled val="1"/>
        </dgm:presLayoutVars>
      </dgm:prSet>
      <dgm:spPr/>
    </dgm:pt>
    <dgm:pt modelId="{4CBBC2F5-BA94-4A48-BB2C-E1E77BA0010A}" type="pres">
      <dgm:prSet presAssocID="{38215A8B-D2D8-47AC-8D2A-611E9274A086}" presName="dummy" presStyleCnt="0"/>
      <dgm:spPr/>
    </dgm:pt>
    <dgm:pt modelId="{A5FC47FA-1341-44C2-BDB9-E61B09B177B8}" type="pres">
      <dgm:prSet presAssocID="{55129CE8-5547-45DA-A428-6F09F9653900}" presName="sibTrans" presStyleLbl="sibTrans2D1" presStyleIdx="0" presStyleCnt="5"/>
      <dgm:spPr/>
    </dgm:pt>
    <dgm:pt modelId="{9F08D349-F6EC-4C69-9589-9F0D69E5E5EF}" type="pres">
      <dgm:prSet presAssocID="{DA8F6F5A-5B5D-45CD-8DA2-B689D37D3DF6}" presName="node" presStyleLbl="node1" presStyleIdx="1" presStyleCnt="5">
        <dgm:presLayoutVars>
          <dgm:bulletEnabled val="1"/>
        </dgm:presLayoutVars>
      </dgm:prSet>
      <dgm:spPr/>
    </dgm:pt>
    <dgm:pt modelId="{62C3CA0C-20AC-4BF3-B081-0BAD5E6CAE91}" type="pres">
      <dgm:prSet presAssocID="{DA8F6F5A-5B5D-45CD-8DA2-B689D37D3DF6}" presName="dummy" presStyleCnt="0"/>
      <dgm:spPr/>
    </dgm:pt>
    <dgm:pt modelId="{F5966530-5B1F-4E65-9CD8-52C1BA29F4CD}" type="pres">
      <dgm:prSet presAssocID="{02EC97A6-A510-4FD4-8278-02423FD14A8E}" presName="sibTrans" presStyleLbl="sibTrans2D1" presStyleIdx="1" presStyleCnt="5"/>
      <dgm:spPr/>
    </dgm:pt>
    <dgm:pt modelId="{4E0939AA-7148-4094-8BFC-3CC12A50E0C9}" type="pres">
      <dgm:prSet presAssocID="{A88459F3-7C21-4E10-AA84-B44F455E4387}" presName="node" presStyleLbl="node1" presStyleIdx="2" presStyleCnt="5">
        <dgm:presLayoutVars>
          <dgm:bulletEnabled val="1"/>
        </dgm:presLayoutVars>
      </dgm:prSet>
      <dgm:spPr/>
    </dgm:pt>
    <dgm:pt modelId="{65168FDF-25A0-4FE5-AFEE-BE1E5853A247}" type="pres">
      <dgm:prSet presAssocID="{A88459F3-7C21-4E10-AA84-B44F455E4387}" presName="dummy" presStyleCnt="0"/>
      <dgm:spPr/>
    </dgm:pt>
    <dgm:pt modelId="{89C5F099-CE4C-46AB-96EB-5879A6D563F4}" type="pres">
      <dgm:prSet presAssocID="{63EF7069-ED31-49CC-9031-C5C70235F346}" presName="sibTrans" presStyleLbl="sibTrans2D1" presStyleIdx="2" presStyleCnt="5"/>
      <dgm:spPr/>
    </dgm:pt>
    <dgm:pt modelId="{072019E8-C678-419B-8AAC-4B9FC8745D13}" type="pres">
      <dgm:prSet presAssocID="{6B2E7113-BBD2-4492-9717-6B32BB19AFC3}" presName="node" presStyleLbl="node1" presStyleIdx="3" presStyleCnt="5">
        <dgm:presLayoutVars>
          <dgm:bulletEnabled val="1"/>
        </dgm:presLayoutVars>
      </dgm:prSet>
      <dgm:spPr/>
    </dgm:pt>
    <dgm:pt modelId="{C4176605-C198-4CAD-9074-DCAFA8B483A9}" type="pres">
      <dgm:prSet presAssocID="{6B2E7113-BBD2-4492-9717-6B32BB19AFC3}" presName="dummy" presStyleCnt="0"/>
      <dgm:spPr/>
    </dgm:pt>
    <dgm:pt modelId="{C2E0577A-1D4E-42FC-AF91-99E334A238D1}" type="pres">
      <dgm:prSet presAssocID="{8266CC47-7F3F-46A5-A131-F0E6698FD600}" presName="sibTrans" presStyleLbl="sibTrans2D1" presStyleIdx="3" presStyleCnt="5"/>
      <dgm:spPr/>
    </dgm:pt>
    <dgm:pt modelId="{34500A7E-F537-4126-AB54-EA7867C56E44}" type="pres">
      <dgm:prSet presAssocID="{75F42038-F3B3-48BA-8757-15BE16AD1E7E}" presName="node" presStyleLbl="node1" presStyleIdx="4" presStyleCnt="5">
        <dgm:presLayoutVars>
          <dgm:bulletEnabled val="1"/>
        </dgm:presLayoutVars>
      </dgm:prSet>
      <dgm:spPr/>
    </dgm:pt>
    <dgm:pt modelId="{19B25119-59D9-4209-B6D9-EFAB93CBEE00}" type="pres">
      <dgm:prSet presAssocID="{75F42038-F3B3-48BA-8757-15BE16AD1E7E}" presName="dummy" presStyleCnt="0"/>
      <dgm:spPr/>
    </dgm:pt>
    <dgm:pt modelId="{BB3B5ADA-F36E-4453-8929-798E4598FE5F}" type="pres">
      <dgm:prSet presAssocID="{DDB2090A-F50D-404F-A89A-AE9687A90FD3}" presName="sibTrans" presStyleLbl="sibTrans2D1" presStyleIdx="4" presStyleCnt="5"/>
      <dgm:spPr/>
    </dgm:pt>
  </dgm:ptLst>
  <dgm:cxnLst>
    <dgm:cxn modelId="{639E4503-31F2-4B19-8F52-0EC84A882A51}" srcId="{B68B6525-C044-448E-820B-3B97BBF0419B}" destId="{A88459F3-7C21-4E10-AA84-B44F455E4387}" srcOrd="2" destOrd="0" parTransId="{B6339891-6EFC-4A06-B6D2-099CAB6DBFA3}" sibTransId="{63EF7069-ED31-49CC-9031-C5C70235F346}"/>
    <dgm:cxn modelId="{F69A2605-DA1D-4A2F-90E7-6B4E4FFAC909}" srcId="{B91A67BF-6F4C-40F1-AA34-95B80CA80A54}" destId="{B68B6525-C044-448E-820B-3B97BBF0419B}" srcOrd="0" destOrd="0" parTransId="{13268263-905B-4D1D-A7F9-CE37FF280731}" sibTransId="{E2D1650F-4315-4903-AEFE-97ED2322328C}"/>
    <dgm:cxn modelId="{E5AA8906-893C-4DF3-A81B-8D2227233748}" type="presOf" srcId="{DA8F6F5A-5B5D-45CD-8DA2-B689D37D3DF6}" destId="{9F08D349-F6EC-4C69-9589-9F0D69E5E5EF}" srcOrd="0" destOrd="0" presId="urn:microsoft.com/office/officeart/2005/8/layout/radial6"/>
    <dgm:cxn modelId="{9B593629-359D-4910-94E2-77D6634799A5}" srcId="{B68B6525-C044-448E-820B-3B97BBF0419B}" destId="{75F42038-F3B3-48BA-8757-15BE16AD1E7E}" srcOrd="4" destOrd="0" parTransId="{FD778C4D-FD86-4673-98A6-CD275E31F8E9}" sibTransId="{DDB2090A-F50D-404F-A89A-AE9687A90FD3}"/>
    <dgm:cxn modelId="{38B46D35-BB23-4721-B62A-887A600BC511}" type="presOf" srcId="{DDB2090A-F50D-404F-A89A-AE9687A90FD3}" destId="{BB3B5ADA-F36E-4453-8929-798E4598FE5F}" srcOrd="0" destOrd="0" presId="urn:microsoft.com/office/officeart/2005/8/layout/radial6"/>
    <dgm:cxn modelId="{C2C2D967-4F2F-49E5-B600-88A620BC5BE1}" type="presOf" srcId="{B68B6525-C044-448E-820B-3B97BBF0419B}" destId="{15919A53-EACE-4861-B21C-6CD1EE47C6FC}" srcOrd="0" destOrd="0" presId="urn:microsoft.com/office/officeart/2005/8/layout/radial6"/>
    <dgm:cxn modelId="{57B8E16C-39E5-4B52-B95A-5FE4763680B8}" type="presOf" srcId="{38215A8B-D2D8-47AC-8D2A-611E9274A086}" destId="{DAB99C72-CE72-435B-97C0-078E8785AAE6}" srcOrd="0" destOrd="0" presId="urn:microsoft.com/office/officeart/2005/8/layout/radial6"/>
    <dgm:cxn modelId="{749B6151-0450-448A-B515-43B405275A99}" srcId="{B68B6525-C044-448E-820B-3B97BBF0419B}" destId="{6B2E7113-BBD2-4492-9717-6B32BB19AFC3}" srcOrd="3" destOrd="0" parTransId="{59F86856-EB11-4863-B0E5-16E2843E9AF9}" sibTransId="{8266CC47-7F3F-46A5-A131-F0E6698FD600}"/>
    <dgm:cxn modelId="{EE582A54-D431-4A8C-9D21-112EAA1F055E}" type="presOf" srcId="{6B2E7113-BBD2-4492-9717-6B32BB19AFC3}" destId="{072019E8-C678-419B-8AAC-4B9FC8745D13}" srcOrd="0" destOrd="0" presId="urn:microsoft.com/office/officeart/2005/8/layout/radial6"/>
    <dgm:cxn modelId="{B5B5AC85-AE86-4AC6-BE26-1CF971E20664}" type="presOf" srcId="{A88459F3-7C21-4E10-AA84-B44F455E4387}" destId="{4E0939AA-7148-4094-8BFC-3CC12A50E0C9}" srcOrd="0" destOrd="0" presId="urn:microsoft.com/office/officeart/2005/8/layout/radial6"/>
    <dgm:cxn modelId="{7F5AFE8A-A359-4110-BB44-4A5C75469BB2}" type="presOf" srcId="{8266CC47-7F3F-46A5-A131-F0E6698FD600}" destId="{C2E0577A-1D4E-42FC-AF91-99E334A238D1}" srcOrd="0" destOrd="0" presId="urn:microsoft.com/office/officeart/2005/8/layout/radial6"/>
    <dgm:cxn modelId="{BED2A692-12C6-4878-A8BC-0DC40619B00F}" type="presOf" srcId="{B91A67BF-6F4C-40F1-AA34-95B80CA80A54}" destId="{1FCD507B-DF57-4E86-ACCB-FBC54707A965}" srcOrd="0" destOrd="0" presId="urn:microsoft.com/office/officeart/2005/8/layout/radial6"/>
    <dgm:cxn modelId="{67B42298-F999-4DF9-99FD-E508B68DBF9D}" type="presOf" srcId="{63EF7069-ED31-49CC-9031-C5C70235F346}" destId="{89C5F099-CE4C-46AB-96EB-5879A6D563F4}" srcOrd="0" destOrd="0" presId="urn:microsoft.com/office/officeart/2005/8/layout/radial6"/>
    <dgm:cxn modelId="{C204C3A4-5B70-4E11-8EA2-3CDE2B63B97F}" type="presOf" srcId="{55129CE8-5547-45DA-A428-6F09F9653900}" destId="{A5FC47FA-1341-44C2-BDB9-E61B09B177B8}" srcOrd="0" destOrd="0" presId="urn:microsoft.com/office/officeart/2005/8/layout/radial6"/>
    <dgm:cxn modelId="{7EEB0AAD-FD40-4F4F-842A-F179EC75387C}" srcId="{B68B6525-C044-448E-820B-3B97BBF0419B}" destId="{DA8F6F5A-5B5D-45CD-8DA2-B689D37D3DF6}" srcOrd="1" destOrd="0" parTransId="{915E16D2-0620-4942-96CA-CC8C5040F1AA}" sibTransId="{02EC97A6-A510-4FD4-8278-02423FD14A8E}"/>
    <dgm:cxn modelId="{F1AD81B4-49A8-4015-89DF-05B08A0903DF}" srcId="{B68B6525-C044-448E-820B-3B97BBF0419B}" destId="{38215A8B-D2D8-47AC-8D2A-611E9274A086}" srcOrd="0" destOrd="0" parTransId="{747BBC8C-3432-469F-A1C9-AE2DE4394743}" sibTransId="{55129CE8-5547-45DA-A428-6F09F9653900}"/>
    <dgm:cxn modelId="{620D1DCD-C46E-493C-B8DD-AACC05EB1A8E}" type="presOf" srcId="{02EC97A6-A510-4FD4-8278-02423FD14A8E}" destId="{F5966530-5B1F-4E65-9CD8-52C1BA29F4CD}" srcOrd="0" destOrd="0" presId="urn:microsoft.com/office/officeart/2005/8/layout/radial6"/>
    <dgm:cxn modelId="{D9C710D8-2F43-43D6-9A69-A4B27D9B8751}" type="presOf" srcId="{75F42038-F3B3-48BA-8757-15BE16AD1E7E}" destId="{34500A7E-F537-4126-AB54-EA7867C56E44}" srcOrd="0" destOrd="0" presId="urn:microsoft.com/office/officeart/2005/8/layout/radial6"/>
    <dgm:cxn modelId="{3EDEAE20-FCA4-4773-9133-CAEB35DD464D}" type="presParOf" srcId="{1FCD507B-DF57-4E86-ACCB-FBC54707A965}" destId="{15919A53-EACE-4861-B21C-6CD1EE47C6FC}" srcOrd="0" destOrd="0" presId="urn:microsoft.com/office/officeart/2005/8/layout/radial6"/>
    <dgm:cxn modelId="{7412D845-71B6-447C-B1CC-8B2DEBABE8A8}" type="presParOf" srcId="{1FCD507B-DF57-4E86-ACCB-FBC54707A965}" destId="{DAB99C72-CE72-435B-97C0-078E8785AAE6}" srcOrd="1" destOrd="0" presId="urn:microsoft.com/office/officeart/2005/8/layout/radial6"/>
    <dgm:cxn modelId="{8C45744C-3411-43E3-9315-56AAD344ADE0}" type="presParOf" srcId="{1FCD507B-DF57-4E86-ACCB-FBC54707A965}" destId="{4CBBC2F5-BA94-4A48-BB2C-E1E77BA0010A}" srcOrd="2" destOrd="0" presId="urn:microsoft.com/office/officeart/2005/8/layout/radial6"/>
    <dgm:cxn modelId="{3BA21FEB-2279-4641-A39F-4F636EC98A44}" type="presParOf" srcId="{1FCD507B-DF57-4E86-ACCB-FBC54707A965}" destId="{A5FC47FA-1341-44C2-BDB9-E61B09B177B8}" srcOrd="3" destOrd="0" presId="urn:microsoft.com/office/officeart/2005/8/layout/radial6"/>
    <dgm:cxn modelId="{9018EF7A-EB94-4F94-A62F-BC7BB061C218}" type="presParOf" srcId="{1FCD507B-DF57-4E86-ACCB-FBC54707A965}" destId="{9F08D349-F6EC-4C69-9589-9F0D69E5E5EF}" srcOrd="4" destOrd="0" presId="urn:microsoft.com/office/officeart/2005/8/layout/radial6"/>
    <dgm:cxn modelId="{84E6E4AA-F262-4020-92BD-86C2B20AAB04}" type="presParOf" srcId="{1FCD507B-DF57-4E86-ACCB-FBC54707A965}" destId="{62C3CA0C-20AC-4BF3-B081-0BAD5E6CAE91}" srcOrd="5" destOrd="0" presId="urn:microsoft.com/office/officeart/2005/8/layout/radial6"/>
    <dgm:cxn modelId="{96966E6D-4FA9-44F4-8FFE-4F64633F2499}" type="presParOf" srcId="{1FCD507B-DF57-4E86-ACCB-FBC54707A965}" destId="{F5966530-5B1F-4E65-9CD8-52C1BA29F4CD}" srcOrd="6" destOrd="0" presId="urn:microsoft.com/office/officeart/2005/8/layout/radial6"/>
    <dgm:cxn modelId="{DE00E4B6-2B9F-4D52-A493-B9157F0BBC0C}" type="presParOf" srcId="{1FCD507B-DF57-4E86-ACCB-FBC54707A965}" destId="{4E0939AA-7148-4094-8BFC-3CC12A50E0C9}" srcOrd="7" destOrd="0" presId="urn:microsoft.com/office/officeart/2005/8/layout/radial6"/>
    <dgm:cxn modelId="{7A9395BD-4FCF-4305-95F2-C9011075148F}" type="presParOf" srcId="{1FCD507B-DF57-4E86-ACCB-FBC54707A965}" destId="{65168FDF-25A0-4FE5-AFEE-BE1E5853A247}" srcOrd="8" destOrd="0" presId="urn:microsoft.com/office/officeart/2005/8/layout/radial6"/>
    <dgm:cxn modelId="{3EE0D098-53B9-4675-917B-995E0C462D69}" type="presParOf" srcId="{1FCD507B-DF57-4E86-ACCB-FBC54707A965}" destId="{89C5F099-CE4C-46AB-96EB-5879A6D563F4}" srcOrd="9" destOrd="0" presId="urn:microsoft.com/office/officeart/2005/8/layout/radial6"/>
    <dgm:cxn modelId="{ED1265D0-6134-4C85-B277-C5B717ED7E43}" type="presParOf" srcId="{1FCD507B-DF57-4E86-ACCB-FBC54707A965}" destId="{072019E8-C678-419B-8AAC-4B9FC8745D13}" srcOrd="10" destOrd="0" presId="urn:microsoft.com/office/officeart/2005/8/layout/radial6"/>
    <dgm:cxn modelId="{87D3A34D-EDCA-4C84-8AE5-224C74E1F365}" type="presParOf" srcId="{1FCD507B-DF57-4E86-ACCB-FBC54707A965}" destId="{C4176605-C198-4CAD-9074-DCAFA8B483A9}" srcOrd="11" destOrd="0" presId="urn:microsoft.com/office/officeart/2005/8/layout/radial6"/>
    <dgm:cxn modelId="{B10359C0-8698-48B6-B53D-4A47FEE0616D}" type="presParOf" srcId="{1FCD507B-DF57-4E86-ACCB-FBC54707A965}" destId="{C2E0577A-1D4E-42FC-AF91-99E334A238D1}" srcOrd="12" destOrd="0" presId="urn:microsoft.com/office/officeart/2005/8/layout/radial6"/>
    <dgm:cxn modelId="{E9C21BA4-4847-442A-92C2-57DEC487FB7A}" type="presParOf" srcId="{1FCD507B-DF57-4E86-ACCB-FBC54707A965}" destId="{34500A7E-F537-4126-AB54-EA7867C56E44}" srcOrd="13" destOrd="0" presId="urn:microsoft.com/office/officeart/2005/8/layout/radial6"/>
    <dgm:cxn modelId="{FB44FD8C-8883-4A0D-BA48-05AC1F0B1845}" type="presParOf" srcId="{1FCD507B-DF57-4E86-ACCB-FBC54707A965}" destId="{19B25119-59D9-4209-B6D9-EFAB93CBEE00}" srcOrd="14" destOrd="0" presId="urn:microsoft.com/office/officeart/2005/8/layout/radial6"/>
    <dgm:cxn modelId="{0FDCF2EB-FA9D-42D4-B5AE-E84D1DEDDC62}" type="presParOf" srcId="{1FCD507B-DF57-4E86-ACCB-FBC54707A965}" destId="{BB3B5ADA-F36E-4453-8929-798E4598FE5F}"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63868E-06BE-46C9-8CCB-474ACE64C8C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AA957AD5-85A0-4002-864B-3B789E4E1EC8}">
      <dgm:prSet phldrT="[Text]"/>
      <dgm:spPr/>
      <dgm:t>
        <a:bodyPr/>
        <a:lstStyle/>
        <a:p>
          <a:r>
            <a:rPr lang="en-US" dirty="0"/>
            <a:t>Advocacy &amp; Lobbying</a:t>
          </a:r>
        </a:p>
      </dgm:t>
    </dgm:pt>
    <dgm:pt modelId="{60ED9971-E9E7-41DB-B93C-F6349B74ED58}" type="parTrans" cxnId="{ED85B84B-562E-4074-B2AE-701B68178840}">
      <dgm:prSet/>
      <dgm:spPr/>
      <dgm:t>
        <a:bodyPr/>
        <a:lstStyle/>
        <a:p>
          <a:endParaRPr lang="en-US"/>
        </a:p>
      </dgm:t>
    </dgm:pt>
    <dgm:pt modelId="{763885DB-EA08-441E-AB3E-6AED5DF6ED19}" type="sibTrans" cxnId="{ED85B84B-562E-4074-B2AE-701B68178840}">
      <dgm:prSet/>
      <dgm:spPr/>
      <dgm:t>
        <a:bodyPr/>
        <a:lstStyle/>
        <a:p>
          <a:endParaRPr lang="en-US"/>
        </a:p>
      </dgm:t>
    </dgm:pt>
    <dgm:pt modelId="{F0F8617D-174F-44A4-991E-A1736B6D54F1}">
      <dgm:prSet phldrT="[Text]"/>
      <dgm:spPr/>
      <dgm:t>
        <a:bodyPr/>
        <a:lstStyle/>
        <a:p>
          <a:pPr>
            <a:buFont typeface="Arial" panose="020B0604020202020204" pitchFamily="34" charset="0"/>
            <a:buChar char="•"/>
          </a:pPr>
          <a:r>
            <a:rPr lang="en-US" b="0" i="0" dirty="0"/>
            <a:t>Promote policies, legislation, and programs that support our mission</a:t>
          </a:r>
          <a:endParaRPr lang="en-US" dirty="0"/>
        </a:p>
      </dgm:t>
    </dgm:pt>
    <dgm:pt modelId="{3F856A70-1196-4C1D-B788-7948B83D336A}" type="parTrans" cxnId="{8E900017-0AD1-4C97-A6ED-4AF643B0EFC8}">
      <dgm:prSet/>
      <dgm:spPr/>
      <dgm:t>
        <a:bodyPr/>
        <a:lstStyle/>
        <a:p>
          <a:endParaRPr lang="en-US"/>
        </a:p>
      </dgm:t>
    </dgm:pt>
    <dgm:pt modelId="{67D09E6A-4FD2-411A-8661-9822DE21D56D}" type="sibTrans" cxnId="{8E900017-0AD1-4C97-A6ED-4AF643B0EFC8}">
      <dgm:prSet/>
      <dgm:spPr/>
      <dgm:t>
        <a:bodyPr/>
        <a:lstStyle/>
        <a:p>
          <a:endParaRPr lang="en-US"/>
        </a:p>
      </dgm:t>
    </dgm:pt>
    <dgm:pt modelId="{0DE16E4E-E516-469F-97A7-D5754DD5D959}">
      <dgm:prSet phldrT="[Text]"/>
      <dgm:spPr/>
      <dgm:t>
        <a:bodyPr/>
        <a:lstStyle/>
        <a:p>
          <a:pPr>
            <a:buFont typeface="Arial" panose="020B0604020202020204" pitchFamily="34" charset="0"/>
            <a:buChar char="•"/>
          </a:pPr>
          <a:r>
            <a:rPr lang="en-US" b="0" i="0" dirty="0"/>
            <a:t>Meet with legislators and their staff to advance critical legislation</a:t>
          </a:r>
          <a:endParaRPr lang="en-US" dirty="0"/>
        </a:p>
      </dgm:t>
    </dgm:pt>
    <dgm:pt modelId="{0AF4A287-3848-43A8-A041-42918DD9EFDA}" type="parTrans" cxnId="{7FAD61B3-5260-452A-B206-CFE7B725F656}">
      <dgm:prSet/>
      <dgm:spPr/>
      <dgm:t>
        <a:bodyPr/>
        <a:lstStyle/>
        <a:p>
          <a:endParaRPr lang="en-US"/>
        </a:p>
      </dgm:t>
    </dgm:pt>
    <dgm:pt modelId="{0FD949F1-6778-4A7E-8992-5737C64749D6}" type="sibTrans" cxnId="{7FAD61B3-5260-452A-B206-CFE7B725F656}">
      <dgm:prSet/>
      <dgm:spPr/>
      <dgm:t>
        <a:bodyPr/>
        <a:lstStyle/>
        <a:p>
          <a:endParaRPr lang="en-US"/>
        </a:p>
      </dgm:t>
    </dgm:pt>
    <dgm:pt modelId="{6A16020A-D55C-4A18-9CB1-E714D207C728}">
      <dgm:prSet phldrT="[Text]"/>
      <dgm:spPr/>
      <dgm:t>
        <a:bodyPr/>
        <a:lstStyle/>
        <a:p>
          <a:r>
            <a:rPr lang="en-US" dirty="0"/>
            <a:t>Education</a:t>
          </a:r>
        </a:p>
      </dgm:t>
    </dgm:pt>
    <dgm:pt modelId="{2AF094C2-217C-4015-BC1A-4D4A369EC89A}" type="parTrans" cxnId="{1959D775-B1F3-4AE3-BF06-5BCE0DBABF57}">
      <dgm:prSet/>
      <dgm:spPr/>
      <dgm:t>
        <a:bodyPr/>
        <a:lstStyle/>
        <a:p>
          <a:endParaRPr lang="en-US"/>
        </a:p>
      </dgm:t>
    </dgm:pt>
    <dgm:pt modelId="{0B35BF70-A1C8-4E6F-AFF4-BB99DF3235AD}" type="sibTrans" cxnId="{1959D775-B1F3-4AE3-BF06-5BCE0DBABF57}">
      <dgm:prSet/>
      <dgm:spPr/>
      <dgm:t>
        <a:bodyPr/>
        <a:lstStyle/>
        <a:p>
          <a:endParaRPr lang="en-US"/>
        </a:p>
      </dgm:t>
    </dgm:pt>
    <dgm:pt modelId="{2A79B597-77B1-47E4-B863-FDCDD0982B6B}">
      <dgm:prSet phldrT="[Text]"/>
      <dgm:spPr/>
      <dgm:t>
        <a:bodyPr/>
        <a:lstStyle/>
        <a:p>
          <a:r>
            <a:rPr lang="en-US" dirty="0"/>
            <a:t>Supporting Local Practitioners</a:t>
          </a:r>
        </a:p>
      </dgm:t>
    </dgm:pt>
    <dgm:pt modelId="{E7E43720-2493-4F70-968B-A1E637344448}" type="parTrans" cxnId="{4CB94246-D9F1-4909-B331-FA104C582AA4}">
      <dgm:prSet/>
      <dgm:spPr/>
      <dgm:t>
        <a:bodyPr/>
        <a:lstStyle/>
        <a:p>
          <a:endParaRPr lang="en-US"/>
        </a:p>
      </dgm:t>
    </dgm:pt>
    <dgm:pt modelId="{DDF672FF-CABB-45B8-9096-D92462DF5E7C}" type="sibTrans" cxnId="{4CB94246-D9F1-4909-B331-FA104C582AA4}">
      <dgm:prSet/>
      <dgm:spPr/>
      <dgm:t>
        <a:bodyPr/>
        <a:lstStyle/>
        <a:p>
          <a:endParaRPr lang="en-US"/>
        </a:p>
      </dgm:t>
    </dgm:pt>
    <dgm:pt modelId="{51E57709-C232-4C8D-AC60-B0C46708B018}">
      <dgm:prSet phldrT="[Text]"/>
      <dgm:spPr/>
      <dgm:t>
        <a:bodyPr/>
        <a:lstStyle/>
        <a:p>
          <a:pPr>
            <a:buFont typeface="Arial" panose="020B0604020202020204" pitchFamily="34" charset="0"/>
            <a:buChar char="•"/>
          </a:pPr>
          <a:r>
            <a:rPr lang="en-US" b="0" i="0" dirty="0"/>
            <a:t>Coordinate peer to peer learning on different topics</a:t>
          </a:r>
          <a:endParaRPr lang="en-US" dirty="0"/>
        </a:p>
      </dgm:t>
    </dgm:pt>
    <dgm:pt modelId="{7363F42C-2AD1-43A3-8963-05EFA2CA3A16}" type="parTrans" cxnId="{8A742EA1-6B58-4F7F-9B25-BE9731CD65A6}">
      <dgm:prSet/>
      <dgm:spPr/>
      <dgm:t>
        <a:bodyPr/>
        <a:lstStyle/>
        <a:p>
          <a:endParaRPr lang="en-US"/>
        </a:p>
      </dgm:t>
    </dgm:pt>
    <dgm:pt modelId="{F288B00C-027B-43BD-9421-1BED44A1D920}" type="sibTrans" cxnId="{8A742EA1-6B58-4F7F-9B25-BE9731CD65A6}">
      <dgm:prSet/>
      <dgm:spPr/>
      <dgm:t>
        <a:bodyPr/>
        <a:lstStyle/>
        <a:p>
          <a:endParaRPr lang="en-US"/>
        </a:p>
      </dgm:t>
    </dgm:pt>
    <dgm:pt modelId="{5458AECD-2249-463F-BF09-75C748B7747B}">
      <dgm:prSet phldrT="[Text]"/>
      <dgm:spPr/>
      <dgm:t>
        <a:bodyPr/>
        <a:lstStyle/>
        <a:p>
          <a:pPr>
            <a:buFont typeface="Arial" panose="020B0604020202020204" pitchFamily="34" charset="0"/>
            <a:buChar char="•"/>
          </a:pPr>
          <a:r>
            <a:rPr lang="en-US" b="0" i="0" dirty="0"/>
            <a:t>Lend capacity and credibility to promote programs and policy solutions</a:t>
          </a:r>
          <a:endParaRPr lang="en-US" dirty="0"/>
        </a:p>
      </dgm:t>
    </dgm:pt>
    <dgm:pt modelId="{E77C5B24-2F74-44D7-914E-F5D02C825EE9}" type="parTrans" cxnId="{52E59019-1ADB-47C9-8378-ADAF207CB5B8}">
      <dgm:prSet/>
      <dgm:spPr/>
      <dgm:t>
        <a:bodyPr/>
        <a:lstStyle/>
        <a:p>
          <a:endParaRPr lang="en-US"/>
        </a:p>
      </dgm:t>
    </dgm:pt>
    <dgm:pt modelId="{C362060B-79A9-441E-97ED-47C8C01E5BAE}" type="sibTrans" cxnId="{52E59019-1ADB-47C9-8378-ADAF207CB5B8}">
      <dgm:prSet/>
      <dgm:spPr/>
      <dgm:t>
        <a:bodyPr/>
        <a:lstStyle/>
        <a:p>
          <a:endParaRPr lang="en-US"/>
        </a:p>
      </dgm:t>
    </dgm:pt>
    <dgm:pt modelId="{B0141831-4A11-4E8B-BD39-EB51B44DB62B}">
      <dgm:prSet phldrT="[Text]"/>
      <dgm:spPr/>
      <dgm:t>
        <a:bodyPr/>
        <a:lstStyle/>
        <a:p>
          <a:r>
            <a:rPr lang="en-US" dirty="0"/>
            <a:t>Technical Assistance </a:t>
          </a:r>
        </a:p>
      </dgm:t>
    </dgm:pt>
    <dgm:pt modelId="{5D78D9C4-EBC6-4087-BDC3-25EE8557DCDB}" type="parTrans" cxnId="{50B32C0B-A24D-4FBC-94E3-911B3BD6A1AD}">
      <dgm:prSet/>
      <dgm:spPr/>
    </dgm:pt>
    <dgm:pt modelId="{ECE8E767-F11E-4F87-877E-68503D6D6BE5}" type="sibTrans" cxnId="{50B32C0B-A24D-4FBC-94E3-911B3BD6A1AD}">
      <dgm:prSet/>
      <dgm:spPr/>
    </dgm:pt>
    <dgm:pt modelId="{2D83E638-2305-4C2B-BE6B-48A791C30363}">
      <dgm:prSet phldrT="[Text]"/>
      <dgm:spPr/>
      <dgm:t>
        <a:bodyPr/>
        <a:lstStyle/>
        <a:p>
          <a:pPr>
            <a:buFont typeface="Arial" panose="020B0604020202020204" pitchFamily="34" charset="0"/>
            <a:buChar char="•"/>
          </a:pPr>
          <a:r>
            <a:rPr lang="en-US" b="0" i="0" dirty="0"/>
            <a:t>Share information and expertise with communities</a:t>
          </a:r>
          <a:endParaRPr lang="en-US" dirty="0"/>
        </a:p>
      </dgm:t>
    </dgm:pt>
    <dgm:pt modelId="{0C457299-0600-4CF7-BAEF-1CC5A69AC66D}" type="parTrans" cxnId="{5AFB1D85-1B62-47C6-BA69-09A3C657F89B}">
      <dgm:prSet/>
      <dgm:spPr/>
    </dgm:pt>
    <dgm:pt modelId="{722D2607-70A4-48F4-B832-A12B976E6C83}" type="sibTrans" cxnId="{5AFB1D85-1B62-47C6-BA69-09A3C657F89B}">
      <dgm:prSet/>
      <dgm:spPr/>
    </dgm:pt>
    <dgm:pt modelId="{629D74B1-EE28-44B9-BD37-7FC7C9090821}">
      <dgm:prSet/>
      <dgm:spPr/>
      <dgm:t>
        <a:bodyPr/>
        <a:lstStyle/>
        <a:p>
          <a:pPr>
            <a:buFont typeface="Arial" panose="020B0604020202020204" pitchFamily="34" charset="0"/>
            <a:buChar char="•"/>
          </a:pPr>
          <a:r>
            <a:rPr lang="en-US" b="0" i="0"/>
            <a:t>Assist with capacity building and staff training</a:t>
          </a:r>
        </a:p>
      </dgm:t>
    </dgm:pt>
    <dgm:pt modelId="{C5AA2CA5-B698-4BDF-A501-CEF23DF6EC00}" type="parTrans" cxnId="{219ADB4F-C67C-4804-A7DA-022085C5691E}">
      <dgm:prSet/>
      <dgm:spPr/>
      <dgm:t>
        <a:bodyPr/>
        <a:lstStyle/>
        <a:p>
          <a:endParaRPr lang="en-US"/>
        </a:p>
      </dgm:t>
    </dgm:pt>
    <dgm:pt modelId="{A651A533-B391-45A2-8BD1-1BE60121E49C}" type="sibTrans" cxnId="{219ADB4F-C67C-4804-A7DA-022085C5691E}">
      <dgm:prSet/>
      <dgm:spPr/>
      <dgm:t>
        <a:bodyPr/>
        <a:lstStyle/>
        <a:p>
          <a:endParaRPr lang="en-US"/>
        </a:p>
      </dgm:t>
    </dgm:pt>
    <dgm:pt modelId="{FC2785E6-D2CE-4A7B-A6CD-13F3C6827D9B}">
      <dgm:prSet phldrT="[Text]"/>
      <dgm:spPr/>
      <dgm:t>
        <a:bodyPr/>
        <a:lstStyle/>
        <a:p>
          <a:pPr>
            <a:buFont typeface="Arial" panose="020B0604020202020204" pitchFamily="34" charset="0"/>
            <a:buChar char="•"/>
          </a:pPr>
          <a:r>
            <a:rPr lang="en-US" b="0" i="0" dirty="0"/>
            <a:t>Elevate new resources and highlight promising practices</a:t>
          </a:r>
          <a:endParaRPr lang="en-US" dirty="0"/>
        </a:p>
      </dgm:t>
    </dgm:pt>
    <dgm:pt modelId="{E3080E70-2025-4D05-96CE-AE747F634F56}" type="parTrans" cxnId="{39B44445-F0A4-4820-A1C9-BB6CF5C568C4}">
      <dgm:prSet/>
      <dgm:spPr/>
    </dgm:pt>
    <dgm:pt modelId="{B3DDBF94-2B5C-4088-9678-1E114A50B562}" type="sibTrans" cxnId="{39B44445-F0A4-4820-A1C9-BB6CF5C568C4}">
      <dgm:prSet/>
      <dgm:spPr/>
    </dgm:pt>
    <dgm:pt modelId="{FA144249-03D9-4655-BD40-641575DA5160}">
      <dgm:prSet phldrT="[Text]"/>
      <dgm:spPr/>
      <dgm:t>
        <a:bodyPr/>
        <a:lstStyle/>
        <a:p>
          <a:pPr>
            <a:buFont typeface="Arial" panose="020B0604020202020204" pitchFamily="34" charset="0"/>
            <a:buChar char="•"/>
          </a:pPr>
          <a:r>
            <a:rPr lang="en-US" dirty="0"/>
            <a:t>Organize annual conference and regular webinars</a:t>
          </a:r>
        </a:p>
      </dgm:t>
    </dgm:pt>
    <dgm:pt modelId="{D58D0761-36F5-44FD-88DC-239F29422FE7}" type="parTrans" cxnId="{F3CC6AC3-092B-4942-A34E-38185D80B380}">
      <dgm:prSet/>
      <dgm:spPr/>
    </dgm:pt>
    <dgm:pt modelId="{A8A0F946-5F9E-46EC-AA5F-52D5570BE982}" type="sibTrans" cxnId="{F3CC6AC3-092B-4942-A34E-38185D80B380}">
      <dgm:prSet/>
      <dgm:spPr/>
    </dgm:pt>
    <dgm:pt modelId="{CF55961D-26E7-4525-B282-86D9A37F5F14}" type="pres">
      <dgm:prSet presAssocID="{6963868E-06BE-46C9-8CCB-474ACE64C8CA}" presName="Name0" presStyleCnt="0">
        <dgm:presLayoutVars>
          <dgm:dir/>
          <dgm:animLvl val="lvl"/>
          <dgm:resizeHandles val="exact"/>
        </dgm:presLayoutVars>
      </dgm:prSet>
      <dgm:spPr/>
    </dgm:pt>
    <dgm:pt modelId="{38D9CEA0-E3C7-48E7-96B4-5CBF1E049846}" type="pres">
      <dgm:prSet presAssocID="{AA957AD5-85A0-4002-864B-3B789E4E1EC8}" presName="linNode" presStyleCnt="0"/>
      <dgm:spPr/>
    </dgm:pt>
    <dgm:pt modelId="{92A3F676-35AC-41CD-A23B-BDAE1E29AD7D}" type="pres">
      <dgm:prSet presAssocID="{AA957AD5-85A0-4002-864B-3B789E4E1EC8}" presName="parentText" presStyleLbl="node1" presStyleIdx="0" presStyleCnt="4">
        <dgm:presLayoutVars>
          <dgm:chMax val="1"/>
          <dgm:bulletEnabled val="1"/>
        </dgm:presLayoutVars>
      </dgm:prSet>
      <dgm:spPr/>
    </dgm:pt>
    <dgm:pt modelId="{3E642835-AAE4-4D0E-9A62-1CD6C38C094C}" type="pres">
      <dgm:prSet presAssocID="{AA957AD5-85A0-4002-864B-3B789E4E1EC8}" presName="descendantText" presStyleLbl="alignAccFollowNode1" presStyleIdx="0" presStyleCnt="4">
        <dgm:presLayoutVars>
          <dgm:bulletEnabled val="1"/>
        </dgm:presLayoutVars>
      </dgm:prSet>
      <dgm:spPr/>
    </dgm:pt>
    <dgm:pt modelId="{E931FC68-EC4E-4DB9-B85C-BF77FAD2CA01}" type="pres">
      <dgm:prSet presAssocID="{763885DB-EA08-441E-AB3E-6AED5DF6ED19}" presName="sp" presStyleCnt="0"/>
      <dgm:spPr/>
    </dgm:pt>
    <dgm:pt modelId="{4E65D1AF-B988-4858-85AA-915D9775BA05}" type="pres">
      <dgm:prSet presAssocID="{6A16020A-D55C-4A18-9CB1-E714D207C728}" presName="linNode" presStyleCnt="0"/>
      <dgm:spPr/>
    </dgm:pt>
    <dgm:pt modelId="{C4D247D9-722A-4A69-B908-BE0FDE1BDAEF}" type="pres">
      <dgm:prSet presAssocID="{6A16020A-D55C-4A18-9CB1-E714D207C728}" presName="parentText" presStyleLbl="node1" presStyleIdx="1" presStyleCnt="4">
        <dgm:presLayoutVars>
          <dgm:chMax val="1"/>
          <dgm:bulletEnabled val="1"/>
        </dgm:presLayoutVars>
      </dgm:prSet>
      <dgm:spPr/>
    </dgm:pt>
    <dgm:pt modelId="{7EA06423-5255-42F7-8EC2-1D3C5E10FEE3}" type="pres">
      <dgm:prSet presAssocID="{6A16020A-D55C-4A18-9CB1-E714D207C728}" presName="descendantText" presStyleLbl="alignAccFollowNode1" presStyleIdx="1" presStyleCnt="4">
        <dgm:presLayoutVars>
          <dgm:bulletEnabled val="1"/>
        </dgm:presLayoutVars>
      </dgm:prSet>
      <dgm:spPr/>
    </dgm:pt>
    <dgm:pt modelId="{5EF5D308-7BDC-4821-BE5E-9CA09B03B32C}" type="pres">
      <dgm:prSet presAssocID="{0B35BF70-A1C8-4E6F-AFF4-BB99DF3235AD}" presName="sp" presStyleCnt="0"/>
      <dgm:spPr/>
    </dgm:pt>
    <dgm:pt modelId="{65A0071D-7ADA-4864-AF74-1A4D8EC4E1F2}" type="pres">
      <dgm:prSet presAssocID="{2A79B597-77B1-47E4-B863-FDCDD0982B6B}" presName="linNode" presStyleCnt="0"/>
      <dgm:spPr/>
    </dgm:pt>
    <dgm:pt modelId="{E44462C1-C09F-4762-81D4-CD7A34E44CF5}" type="pres">
      <dgm:prSet presAssocID="{2A79B597-77B1-47E4-B863-FDCDD0982B6B}" presName="parentText" presStyleLbl="node1" presStyleIdx="2" presStyleCnt="4">
        <dgm:presLayoutVars>
          <dgm:chMax val="1"/>
          <dgm:bulletEnabled val="1"/>
        </dgm:presLayoutVars>
      </dgm:prSet>
      <dgm:spPr/>
    </dgm:pt>
    <dgm:pt modelId="{9936D442-183C-4561-9410-8BFC36809188}" type="pres">
      <dgm:prSet presAssocID="{2A79B597-77B1-47E4-B863-FDCDD0982B6B}" presName="descendantText" presStyleLbl="alignAccFollowNode1" presStyleIdx="2" presStyleCnt="4">
        <dgm:presLayoutVars>
          <dgm:bulletEnabled val="1"/>
        </dgm:presLayoutVars>
      </dgm:prSet>
      <dgm:spPr/>
    </dgm:pt>
    <dgm:pt modelId="{726759B7-D2D1-4132-91BD-186A026C9293}" type="pres">
      <dgm:prSet presAssocID="{DDF672FF-CABB-45B8-9096-D92462DF5E7C}" presName="sp" presStyleCnt="0"/>
      <dgm:spPr/>
    </dgm:pt>
    <dgm:pt modelId="{2D2EB380-D5C6-460A-B4A2-02D8F5A28F18}" type="pres">
      <dgm:prSet presAssocID="{B0141831-4A11-4E8B-BD39-EB51B44DB62B}" presName="linNode" presStyleCnt="0"/>
      <dgm:spPr/>
    </dgm:pt>
    <dgm:pt modelId="{13C42708-331D-4609-8367-F0AEF73921C8}" type="pres">
      <dgm:prSet presAssocID="{B0141831-4A11-4E8B-BD39-EB51B44DB62B}" presName="parentText" presStyleLbl="node1" presStyleIdx="3" presStyleCnt="4">
        <dgm:presLayoutVars>
          <dgm:chMax val="1"/>
          <dgm:bulletEnabled val="1"/>
        </dgm:presLayoutVars>
      </dgm:prSet>
      <dgm:spPr/>
    </dgm:pt>
    <dgm:pt modelId="{2C69706C-915E-496D-AB74-44DF84FF0392}" type="pres">
      <dgm:prSet presAssocID="{B0141831-4A11-4E8B-BD39-EB51B44DB62B}" presName="descendantText" presStyleLbl="alignAccFollowNode1" presStyleIdx="3" presStyleCnt="4">
        <dgm:presLayoutVars>
          <dgm:bulletEnabled val="1"/>
        </dgm:presLayoutVars>
      </dgm:prSet>
      <dgm:spPr/>
    </dgm:pt>
  </dgm:ptLst>
  <dgm:cxnLst>
    <dgm:cxn modelId="{801A9404-3156-4020-AEC6-57B981A9F5A0}" type="presOf" srcId="{FC2785E6-D2CE-4A7B-A6CD-13F3C6827D9B}" destId="{7EA06423-5255-42F7-8EC2-1D3C5E10FEE3}" srcOrd="0" destOrd="1" presId="urn:microsoft.com/office/officeart/2005/8/layout/vList5"/>
    <dgm:cxn modelId="{F029A408-B35F-4D87-8674-228BFDD2EA19}" type="presOf" srcId="{B0141831-4A11-4E8B-BD39-EB51B44DB62B}" destId="{13C42708-331D-4609-8367-F0AEF73921C8}" srcOrd="0" destOrd="0" presId="urn:microsoft.com/office/officeart/2005/8/layout/vList5"/>
    <dgm:cxn modelId="{50B32C0B-A24D-4FBC-94E3-911B3BD6A1AD}" srcId="{6963868E-06BE-46C9-8CCB-474ACE64C8CA}" destId="{B0141831-4A11-4E8B-BD39-EB51B44DB62B}" srcOrd="3" destOrd="0" parTransId="{5D78D9C4-EBC6-4087-BDC3-25EE8557DCDB}" sibTransId="{ECE8E767-F11E-4F87-877E-68503D6D6BE5}"/>
    <dgm:cxn modelId="{8E900017-0AD1-4C97-A6ED-4AF643B0EFC8}" srcId="{AA957AD5-85A0-4002-864B-3B789E4E1EC8}" destId="{F0F8617D-174F-44A4-991E-A1736B6D54F1}" srcOrd="0" destOrd="0" parTransId="{3F856A70-1196-4C1D-B788-7948B83D336A}" sibTransId="{67D09E6A-4FD2-411A-8661-9822DE21D56D}"/>
    <dgm:cxn modelId="{52E59019-1ADB-47C9-8378-ADAF207CB5B8}" srcId="{2A79B597-77B1-47E4-B863-FDCDD0982B6B}" destId="{5458AECD-2249-463F-BF09-75C748B7747B}" srcOrd="1" destOrd="0" parTransId="{E77C5B24-2F74-44D7-914E-F5D02C825EE9}" sibTransId="{C362060B-79A9-441E-97ED-47C8C01E5BAE}"/>
    <dgm:cxn modelId="{D8601C26-36B3-4EFD-837D-4F115AFD2D26}" type="presOf" srcId="{2D83E638-2305-4C2B-BE6B-48A791C30363}" destId="{2C69706C-915E-496D-AB74-44DF84FF0392}" srcOrd="0" destOrd="0" presId="urn:microsoft.com/office/officeart/2005/8/layout/vList5"/>
    <dgm:cxn modelId="{A1983A2E-5E51-4071-8E1F-E69E3AB1FE14}" type="presOf" srcId="{51E57709-C232-4C8D-AC60-B0C46708B018}" destId="{9936D442-183C-4561-9410-8BFC36809188}" srcOrd="0" destOrd="0" presId="urn:microsoft.com/office/officeart/2005/8/layout/vList5"/>
    <dgm:cxn modelId="{E8D3593E-2E92-4FEA-A941-0BA15D300BA4}" type="presOf" srcId="{F0F8617D-174F-44A4-991E-A1736B6D54F1}" destId="{3E642835-AAE4-4D0E-9A62-1CD6C38C094C}" srcOrd="0" destOrd="0" presId="urn:microsoft.com/office/officeart/2005/8/layout/vList5"/>
    <dgm:cxn modelId="{39B44445-F0A4-4820-A1C9-BB6CF5C568C4}" srcId="{6A16020A-D55C-4A18-9CB1-E714D207C728}" destId="{FC2785E6-D2CE-4A7B-A6CD-13F3C6827D9B}" srcOrd="1" destOrd="0" parTransId="{E3080E70-2025-4D05-96CE-AE747F634F56}" sibTransId="{B3DDBF94-2B5C-4088-9678-1E114A50B562}"/>
    <dgm:cxn modelId="{4CB94246-D9F1-4909-B331-FA104C582AA4}" srcId="{6963868E-06BE-46C9-8CCB-474ACE64C8CA}" destId="{2A79B597-77B1-47E4-B863-FDCDD0982B6B}" srcOrd="2" destOrd="0" parTransId="{E7E43720-2493-4F70-968B-A1E637344448}" sibTransId="{DDF672FF-CABB-45B8-9096-D92462DF5E7C}"/>
    <dgm:cxn modelId="{E4EEB267-3AC9-497F-BF1C-28D3B93D4EC8}" type="presOf" srcId="{5458AECD-2249-463F-BF09-75C748B7747B}" destId="{9936D442-183C-4561-9410-8BFC36809188}" srcOrd="0" destOrd="1" presId="urn:microsoft.com/office/officeart/2005/8/layout/vList5"/>
    <dgm:cxn modelId="{ED85B84B-562E-4074-B2AE-701B68178840}" srcId="{6963868E-06BE-46C9-8CCB-474ACE64C8CA}" destId="{AA957AD5-85A0-4002-864B-3B789E4E1EC8}" srcOrd="0" destOrd="0" parTransId="{60ED9971-E9E7-41DB-B93C-F6349B74ED58}" sibTransId="{763885DB-EA08-441E-AB3E-6AED5DF6ED19}"/>
    <dgm:cxn modelId="{219ADB4F-C67C-4804-A7DA-022085C5691E}" srcId="{B0141831-4A11-4E8B-BD39-EB51B44DB62B}" destId="{629D74B1-EE28-44B9-BD37-7FC7C9090821}" srcOrd="1" destOrd="0" parTransId="{C5AA2CA5-B698-4BDF-A501-CEF23DF6EC00}" sibTransId="{A651A533-B391-45A2-8BD1-1BE60121E49C}"/>
    <dgm:cxn modelId="{8D0D5B72-5BE3-4186-AC5F-42F3F35336FA}" type="presOf" srcId="{2A79B597-77B1-47E4-B863-FDCDD0982B6B}" destId="{E44462C1-C09F-4762-81D4-CD7A34E44CF5}" srcOrd="0" destOrd="0" presId="urn:microsoft.com/office/officeart/2005/8/layout/vList5"/>
    <dgm:cxn modelId="{1959D775-B1F3-4AE3-BF06-5BCE0DBABF57}" srcId="{6963868E-06BE-46C9-8CCB-474ACE64C8CA}" destId="{6A16020A-D55C-4A18-9CB1-E714D207C728}" srcOrd="1" destOrd="0" parTransId="{2AF094C2-217C-4015-BC1A-4D4A369EC89A}" sibTransId="{0B35BF70-A1C8-4E6F-AFF4-BB99DF3235AD}"/>
    <dgm:cxn modelId="{5AFB1D85-1B62-47C6-BA69-09A3C657F89B}" srcId="{B0141831-4A11-4E8B-BD39-EB51B44DB62B}" destId="{2D83E638-2305-4C2B-BE6B-48A791C30363}" srcOrd="0" destOrd="0" parTransId="{0C457299-0600-4CF7-BAEF-1CC5A69AC66D}" sibTransId="{722D2607-70A4-48F4-B832-A12B976E6C83}"/>
    <dgm:cxn modelId="{8A742EA1-6B58-4F7F-9B25-BE9731CD65A6}" srcId="{2A79B597-77B1-47E4-B863-FDCDD0982B6B}" destId="{51E57709-C232-4C8D-AC60-B0C46708B018}" srcOrd="0" destOrd="0" parTransId="{7363F42C-2AD1-43A3-8963-05EFA2CA3A16}" sibTransId="{F288B00C-027B-43BD-9421-1BED44A1D920}"/>
    <dgm:cxn modelId="{F76C5BA7-01C4-4313-B0CA-5CAD9A2D42B7}" type="presOf" srcId="{AA957AD5-85A0-4002-864B-3B789E4E1EC8}" destId="{92A3F676-35AC-41CD-A23B-BDAE1E29AD7D}" srcOrd="0" destOrd="0" presId="urn:microsoft.com/office/officeart/2005/8/layout/vList5"/>
    <dgm:cxn modelId="{7FAD61B3-5260-452A-B206-CFE7B725F656}" srcId="{AA957AD5-85A0-4002-864B-3B789E4E1EC8}" destId="{0DE16E4E-E516-469F-97A7-D5754DD5D959}" srcOrd="1" destOrd="0" parTransId="{0AF4A287-3848-43A8-A041-42918DD9EFDA}" sibTransId="{0FD949F1-6778-4A7E-8992-5737C64749D6}"/>
    <dgm:cxn modelId="{C93E68B3-8229-4723-94B7-B68FC96AA8CD}" type="presOf" srcId="{629D74B1-EE28-44B9-BD37-7FC7C9090821}" destId="{2C69706C-915E-496D-AB74-44DF84FF0392}" srcOrd="0" destOrd="1" presId="urn:microsoft.com/office/officeart/2005/8/layout/vList5"/>
    <dgm:cxn modelId="{F3CC6AC3-092B-4942-A34E-38185D80B380}" srcId="{6A16020A-D55C-4A18-9CB1-E714D207C728}" destId="{FA144249-03D9-4655-BD40-641575DA5160}" srcOrd="0" destOrd="0" parTransId="{D58D0761-36F5-44FD-88DC-239F29422FE7}" sibTransId="{A8A0F946-5F9E-46EC-AA5F-52D5570BE982}"/>
    <dgm:cxn modelId="{78DF4ACA-BB35-4E25-A623-AE9214AEDD8A}" type="presOf" srcId="{FA144249-03D9-4655-BD40-641575DA5160}" destId="{7EA06423-5255-42F7-8EC2-1D3C5E10FEE3}" srcOrd="0" destOrd="0" presId="urn:microsoft.com/office/officeart/2005/8/layout/vList5"/>
    <dgm:cxn modelId="{FF44F6CA-A155-4F39-8BE1-32173779A1DF}" type="presOf" srcId="{0DE16E4E-E516-469F-97A7-D5754DD5D959}" destId="{3E642835-AAE4-4D0E-9A62-1CD6C38C094C}" srcOrd="0" destOrd="1" presId="urn:microsoft.com/office/officeart/2005/8/layout/vList5"/>
    <dgm:cxn modelId="{A1708AD9-9EE7-452D-AD8B-7A06E1EBF782}" type="presOf" srcId="{6963868E-06BE-46C9-8CCB-474ACE64C8CA}" destId="{CF55961D-26E7-4525-B282-86D9A37F5F14}" srcOrd="0" destOrd="0" presId="urn:microsoft.com/office/officeart/2005/8/layout/vList5"/>
    <dgm:cxn modelId="{B0922CF3-7A85-4946-AFB8-01DED503C13E}" type="presOf" srcId="{6A16020A-D55C-4A18-9CB1-E714D207C728}" destId="{C4D247D9-722A-4A69-B908-BE0FDE1BDAEF}" srcOrd="0" destOrd="0" presId="urn:microsoft.com/office/officeart/2005/8/layout/vList5"/>
    <dgm:cxn modelId="{82E76A5E-4272-411C-BD8A-538B5A8F98A9}" type="presParOf" srcId="{CF55961D-26E7-4525-B282-86D9A37F5F14}" destId="{38D9CEA0-E3C7-48E7-96B4-5CBF1E049846}" srcOrd="0" destOrd="0" presId="urn:microsoft.com/office/officeart/2005/8/layout/vList5"/>
    <dgm:cxn modelId="{F8AE5602-0D3C-4E59-8D37-5CA95B7E5D91}" type="presParOf" srcId="{38D9CEA0-E3C7-48E7-96B4-5CBF1E049846}" destId="{92A3F676-35AC-41CD-A23B-BDAE1E29AD7D}" srcOrd="0" destOrd="0" presId="urn:microsoft.com/office/officeart/2005/8/layout/vList5"/>
    <dgm:cxn modelId="{CEA2E922-C5C4-4560-B0B9-174F6A3CBD1D}" type="presParOf" srcId="{38D9CEA0-E3C7-48E7-96B4-5CBF1E049846}" destId="{3E642835-AAE4-4D0E-9A62-1CD6C38C094C}" srcOrd="1" destOrd="0" presId="urn:microsoft.com/office/officeart/2005/8/layout/vList5"/>
    <dgm:cxn modelId="{55CBB8E6-F0B9-40CF-973B-10402B6C18BB}" type="presParOf" srcId="{CF55961D-26E7-4525-B282-86D9A37F5F14}" destId="{E931FC68-EC4E-4DB9-B85C-BF77FAD2CA01}" srcOrd="1" destOrd="0" presId="urn:microsoft.com/office/officeart/2005/8/layout/vList5"/>
    <dgm:cxn modelId="{BF1ADA04-F9AD-4068-A2AF-CC37FF287907}" type="presParOf" srcId="{CF55961D-26E7-4525-B282-86D9A37F5F14}" destId="{4E65D1AF-B988-4858-85AA-915D9775BA05}" srcOrd="2" destOrd="0" presId="urn:microsoft.com/office/officeart/2005/8/layout/vList5"/>
    <dgm:cxn modelId="{35F29D5D-FF4E-465F-8D6B-8EC6C58E8FD1}" type="presParOf" srcId="{4E65D1AF-B988-4858-85AA-915D9775BA05}" destId="{C4D247D9-722A-4A69-B908-BE0FDE1BDAEF}" srcOrd="0" destOrd="0" presId="urn:microsoft.com/office/officeart/2005/8/layout/vList5"/>
    <dgm:cxn modelId="{3EBB49F5-40D0-4E7E-8A96-40DA87515C61}" type="presParOf" srcId="{4E65D1AF-B988-4858-85AA-915D9775BA05}" destId="{7EA06423-5255-42F7-8EC2-1D3C5E10FEE3}" srcOrd="1" destOrd="0" presId="urn:microsoft.com/office/officeart/2005/8/layout/vList5"/>
    <dgm:cxn modelId="{7CF43BA7-7D5A-4686-98DF-DDF9638BA369}" type="presParOf" srcId="{CF55961D-26E7-4525-B282-86D9A37F5F14}" destId="{5EF5D308-7BDC-4821-BE5E-9CA09B03B32C}" srcOrd="3" destOrd="0" presId="urn:microsoft.com/office/officeart/2005/8/layout/vList5"/>
    <dgm:cxn modelId="{7C6FFE8D-8C46-4DB5-BE68-4C4099B06A86}" type="presParOf" srcId="{CF55961D-26E7-4525-B282-86D9A37F5F14}" destId="{65A0071D-7ADA-4864-AF74-1A4D8EC4E1F2}" srcOrd="4" destOrd="0" presId="urn:microsoft.com/office/officeart/2005/8/layout/vList5"/>
    <dgm:cxn modelId="{6805D4DD-5D81-4B19-BCEB-D7F2F1DD9F65}" type="presParOf" srcId="{65A0071D-7ADA-4864-AF74-1A4D8EC4E1F2}" destId="{E44462C1-C09F-4762-81D4-CD7A34E44CF5}" srcOrd="0" destOrd="0" presId="urn:microsoft.com/office/officeart/2005/8/layout/vList5"/>
    <dgm:cxn modelId="{0CC96F1C-BBC1-41D5-8F31-957C7FD21165}" type="presParOf" srcId="{65A0071D-7ADA-4864-AF74-1A4D8EC4E1F2}" destId="{9936D442-183C-4561-9410-8BFC36809188}" srcOrd="1" destOrd="0" presId="urn:microsoft.com/office/officeart/2005/8/layout/vList5"/>
    <dgm:cxn modelId="{D650946B-EDC3-4542-BC3E-97D6BA0649A3}" type="presParOf" srcId="{CF55961D-26E7-4525-B282-86D9A37F5F14}" destId="{726759B7-D2D1-4132-91BD-186A026C9293}" srcOrd="5" destOrd="0" presId="urn:microsoft.com/office/officeart/2005/8/layout/vList5"/>
    <dgm:cxn modelId="{F39CD761-CB1B-41F1-ABD5-D3FA3B03345A}" type="presParOf" srcId="{CF55961D-26E7-4525-B282-86D9A37F5F14}" destId="{2D2EB380-D5C6-460A-B4A2-02D8F5A28F18}" srcOrd="6" destOrd="0" presId="urn:microsoft.com/office/officeart/2005/8/layout/vList5"/>
    <dgm:cxn modelId="{FA7644B7-5181-4C42-B4BD-BB333B1CD031}" type="presParOf" srcId="{2D2EB380-D5C6-460A-B4A2-02D8F5A28F18}" destId="{13C42708-331D-4609-8367-F0AEF73921C8}" srcOrd="0" destOrd="0" presId="urn:microsoft.com/office/officeart/2005/8/layout/vList5"/>
    <dgm:cxn modelId="{53702E87-9D51-4EE5-A949-198E234070EB}" type="presParOf" srcId="{2D2EB380-D5C6-460A-B4A2-02D8F5A28F18}" destId="{2C69706C-915E-496D-AB74-44DF84FF039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B5ADA-F36E-4453-8929-798E4598FE5F}">
      <dsp:nvSpPr>
        <dsp:cNvPr id="0" name=""/>
        <dsp:cNvSpPr/>
      </dsp:nvSpPr>
      <dsp:spPr>
        <a:xfrm>
          <a:off x="1509087" y="564197"/>
          <a:ext cx="3759552" cy="3759552"/>
        </a:xfrm>
        <a:prstGeom prst="blockArc">
          <a:avLst>
            <a:gd name="adj1" fmla="val 11880000"/>
            <a:gd name="adj2" fmla="val 16200000"/>
            <a:gd name="adj3" fmla="val 4641"/>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C2E0577A-1D4E-42FC-AF91-99E334A238D1}">
      <dsp:nvSpPr>
        <dsp:cNvPr id="0" name=""/>
        <dsp:cNvSpPr/>
      </dsp:nvSpPr>
      <dsp:spPr>
        <a:xfrm>
          <a:off x="1509087" y="564197"/>
          <a:ext cx="3759552" cy="3759552"/>
        </a:xfrm>
        <a:prstGeom prst="blockArc">
          <a:avLst>
            <a:gd name="adj1" fmla="val 7560000"/>
            <a:gd name="adj2" fmla="val 11880000"/>
            <a:gd name="adj3" fmla="val 4641"/>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89C5F099-CE4C-46AB-96EB-5879A6D563F4}">
      <dsp:nvSpPr>
        <dsp:cNvPr id="0" name=""/>
        <dsp:cNvSpPr/>
      </dsp:nvSpPr>
      <dsp:spPr>
        <a:xfrm>
          <a:off x="1509087" y="564197"/>
          <a:ext cx="3759552" cy="3759552"/>
        </a:xfrm>
        <a:prstGeom prst="blockArc">
          <a:avLst>
            <a:gd name="adj1" fmla="val 3240000"/>
            <a:gd name="adj2" fmla="val 7560000"/>
            <a:gd name="adj3" fmla="val 464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F5966530-5B1F-4E65-9CD8-52C1BA29F4CD}">
      <dsp:nvSpPr>
        <dsp:cNvPr id="0" name=""/>
        <dsp:cNvSpPr/>
      </dsp:nvSpPr>
      <dsp:spPr>
        <a:xfrm>
          <a:off x="1509087" y="564197"/>
          <a:ext cx="3759552" cy="3759552"/>
        </a:xfrm>
        <a:prstGeom prst="blockArc">
          <a:avLst>
            <a:gd name="adj1" fmla="val 20520000"/>
            <a:gd name="adj2" fmla="val 3240000"/>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FC47FA-1341-44C2-BDB9-E61B09B177B8}">
      <dsp:nvSpPr>
        <dsp:cNvPr id="0" name=""/>
        <dsp:cNvSpPr/>
      </dsp:nvSpPr>
      <dsp:spPr>
        <a:xfrm>
          <a:off x="1509087" y="564197"/>
          <a:ext cx="3759552" cy="3759552"/>
        </a:xfrm>
        <a:prstGeom prst="blockArc">
          <a:avLst>
            <a:gd name="adj1" fmla="val 16200000"/>
            <a:gd name="adj2" fmla="val 2052000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919A53-EACE-4861-B21C-6CD1EE47C6FC}">
      <dsp:nvSpPr>
        <dsp:cNvPr id="0" name=""/>
        <dsp:cNvSpPr/>
      </dsp:nvSpPr>
      <dsp:spPr>
        <a:xfrm>
          <a:off x="2523445" y="1578556"/>
          <a:ext cx="1730835" cy="1730835"/>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776920" y="1832031"/>
        <a:ext cx="1223885" cy="1223885"/>
      </dsp:txXfrm>
    </dsp:sp>
    <dsp:sp modelId="{DAB99C72-CE72-435B-97C0-078E8785AAE6}">
      <dsp:nvSpPr>
        <dsp:cNvPr id="0" name=""/>
        <dsp:cNvSpPr/>
      </dsp:nvSpPr>
      <dsp:spPr>
        <a:xfrm>
          <a:off x="2783071" y="2022"/>
          <a:ext cx="1211584" cy="121158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Gill Sans MT" panose="020B0502020104020203" pitchFamily="34" charset="0"/>
            </a:rPr>
            <a:t>Service Providers</a:t>
          </a:r>
        </a:p>
      </dsp:txBody>
      <dsp:txXfrm>
        <a:off x="2960503" y="179454"/>
        <a:ext cx="856720" cy="856720"/>
      </dsp:txXfrm>
    </dsp:sp>
    <dsp:sp modelId="{9F08D349-F6EC-4C69-9589-9F0D69E5E5EF}">
      <dsp:nvSpPr>
        <dsp:cNvPr id="0" name=""/>
        <dsp:cNvSpPr/>
      </dsp:nvSpPr>
      <dsp:spPr>
        <a:xfrm>
          <a:off x="4529362" y="1270777"/>
          <a:ext cx="1211584" cy="121158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Gill Sans MT" panose="020B0502020104020203" pitchFamily="34" charset="0"/>
            </a:rPr>
            <a:t>People with Lived Experience</a:t>
          </a:r>
        </a:p>
      </dsp:txBody>
      <dsp:txXfrm>
        <a:off x="4706794" y="1448209"/>
        <a:ext cx="856720" cy="856720"/>
      </dsp:txXfrm>
    </dsp:sp>
    <dsp:sp modelId="{4E0939AA-7148-4094-8BFC-3CC12A50E0C9}">
      <dsp:nvSpPr>
        <dsp:cNvPr id="0" name=""/>
        <dsp:cNvSpPr/>
      </dsp:nvSpPr>
      <dsp:spPr>
        <a:xfrm>
          <a:off x="3862338" y="3323666"/>
          <a:ext cx="1211584" cy="1211584"/>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Gill Sans MT" panose="020B0502020104020203" pitchFamily="34" charset="0"/>
            </a:rPr>
            <a:t>Government &amp; Quasi- Government Entities</a:t>
          </a:r>
        </a:p>
      </dsp:txBody>
      <dsp:txXfrm>
        <a:off x="4039770" y="3501098"/>
        <a:ext cx="856720" cy="856720"/>
      </dsp:txXfrm>
    </dsp:sp>
    <dsp:sp modelId="{072019E8-C678-419B-8AAC-4B9FC8745D13}">
      <dsp:nvSpPr>
        <dsp:cNvPr id="0" name=""/>
        <dsp:cNvSpPr/>
      </dsp:nvSpPr>
      <dsp:spPr>
        <a:xfrm>
          <a:off x="1703803" y="3323666"/>
          <a:ext cx="1211584" cy="1211584"/>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Gill Sans MT" panose="020B0502020104020203" pitchFamily="34" charset="0"/>
            </a:rPr>
            <a:t>Funders</a:t>
          </a:r>
        </a:p>
      </dsp:txBody>
      <dsp:txXfrm>
        <a:off x="1881235" y="3501098"/>
        <a:ext cx="856720" cy="856720"/>
      </dsp:txXfrm>
    </dsp:sp>
    <dsp:sp modelId="{34500A7E-F537-4126-AB54-EA7867C56E44}">
      <dsp:nvSpPr>
        <dsp:cNvPr id="0" name=""/>
        <dsp:cNvSpPr/>
      </dsp:nvSpPr>
      <dsp:spPr>
        <a:xfrm>
          <a:off x="1036779" y="1270777"/>
          <a:ext cx="1211584" cy="1211584"/>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Gill Sans MT" panose="020B0502020104020203" pitchFamily="34" charset="0"/>
            </a:rPr>
            <a:t>Nonprofit &amp; For-Profit Housing Developers</a:t>
          </a:r>
        </a:p>
      </dsp:txBody>
      <dsp:txXfrm>
        <a:off x="1214211" y="1448209"/>
        <a:ext cx="856720" cy="856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42835-AAE4-4D0E-9A62-1CD6C38C094C}">
      <dsp:nvSpPr>
        <dsp:cNvPr id="0" name=""/>
        <dsp:cNvSpPr/>
      </dsp:nvSpPr>
      <dsp:spPr>
        <a:xfrm rot="5400000">
          <a:off x="6731621" y="-2839081"/>
          <a:ext cx="837972"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t>Promote policies, legislation, and programs that support our mission</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t>Meet with legislators and their staff to advance critical legislation</a:t>
          </a:r>
          <a:endParaRPr lang="en-US" sz="1600" kern="1200" dirty="0"/>
        </a:p>
      </dsp:txBody>
      <dsp:txXfrm rot="-5400000">
        <a:off x="3785615" y="147831"/>
        <a:ext cx="6689078" cy="756160"/>
      </dsp:txXfrm>
    </dsp:sp>
    <dsp:sp modelId="{92A3F676-35AC-41CD-A23B-BDAE1E29AD7D}">
      <dsp:nvSpPr>
        <dsp:cNvPr id="0" name=""/>
        <dsp:cNvSpPr/>
      </dsp:nvSpPr>
      <dsp:spPr>
        <a:xfrm>
          <a:off x="0" y="2177"/>
          <a:ext cx="3785616" cy="10474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Advocacy &amp; Lobbying</a:t>
          </a:r>
        </a:p>
      </dsp:txBody>
      <dsp:txXfrm>
        <a:off x="51133" y="53310"/>
        <a:ext cx="3683350" cy="945199"/>
      </dsp:txXfrm>
    </dsp:sp>
    <dsp:sp modelId="{7EA06423-5255-42F7-8EC2-1D3C5E10FEE3}">
      <dsp:nvSpPr>
        <dsp:cNvPr id="0" name=""/>
        <dsp:cNvSpPr/>
      </dsp:nvSpPr>
      <dsp:spPr>
        <a:xfrm rot="5400000">
          <a:off x="6731621" y="-1739242"/>
          <a:ext cx="837972" cy="672998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Organize annual conference and regular webinars</a:t>
          </a: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t>Elevate new resources and highlight promising practices</a:t>
          </a:r>
          <a:endParaRPr lang="en-US" sz="1600" kern="1200" dirty="0"/>
        </a:p>
      </dsp:txBody>
      <dsp:txXfrm rot="-5400000">
        <a:off x="3785615" y="1247670"/>
        <a:ext cx="6689078" cy="756160"/>
      </dsp:txXfrm>
    </dsp:sp>
    <dsp:sp modelId="{C4D247D9-722A-4A69-B908-BE0FDE1BDAEF}">
      <dsp:nvSpPr>
        <dsp:cNvPr id="0" name=""/>
        <dsp:cNvSpPr/>
      </dsp:nvSpPr>
      <dsp:spPr>
        <a:xfrm>
          <a:off x="0" y="1102016"/>
          <a:ext cx="3785616" cy="10474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Education</a:t>
          </a:r>
        </a:p>
      </dsp:txBody>
      <dsp:txXfrm>
        <a:off x="51133" y="1153149"/>
        <a:ext cx="3683350" cy="945199"/>
      </dsp:txXfrm>
    </dsp:sp>
    <dsp:sp modelId="{9936D442-183C-4561-9410-8BFC36809188}">
      <dsp:nvSpPr>
        <dsp:cNvPr id="0" name=""/>
        <dsp:cNvSpPr/>
      </dsp:nvSpPr>
      <dsp:spPr>
        <a:xfrm rot="5400000">
          <a:off x="6731621" y="-639403"/>
          <a:ext cx="837972" cy="672998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t>Coordinate peer to peer learning on different topics</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t>Lend capacity and credibility to promote programs and policy solutions</a:t>
          </a:r>
          <a:endParaRPr lang="en-US" sz="1600" kern="1200" dirty="0"/>
        </a:p>
      </dsp:txBody>
      <dsp:txXfrm rot="-5400000">
        <a:off x="3785615" y="2347509"/>
        <a:ext cx="6689078" cy="756160"/>
      </dsp:txXfrm>
    </dsp:sp>
    <dsp:sp modelId="{E44462C1-C09F-4762-81D4-CD7A34E44CF5}">
      <dsp:nvSpPr>
        <dsp:cNvPr id="0" name=""/>
        <dsp:cNvSpPr/>
      </dsp:nvSpPr>
      <dsp:spPr>
        <a:xfrm>
          <a:off x="0" y="2201855"/>
          <a:ext cx="3785616" cy="10474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Supporting Local Practitioners</a:t>
          </a:r>
        </a:p>
      </dsp:txBody>
      <dsp:txXfrm>
        <a:off x="51133" y="2252988"/>
        <a:ext cx="3683350" cy="945199"/>
      </dsp:txXfrm>
    </dsp:sp>
    <dsp:sp modelId="{2C69706C-915E-496D-AB74-44DF84FF0392}">
      <dsp:nvSpPr>
        <dsp:cNvPr id="0" name=""/>
        <dsp:cNvSpPr/>
      </dsp:nvSpPr>
      <dsp:spPr>
        <a:xfrm rot="5400000">
          <a:off x="6731621" y="460435"/>
          <a:ext cx="837972"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t>Share information and expertise with communities</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a:t>Assist with capacity building and staff training</a:t>
          </a:r>
        </a:p>
      </dsp:txBody>
      <dsp:txXfrm rot="-5400000">
        <a:off x="3785615" y="3447347"/>
        <a:ext cx="6689078" cy="756160"/>
      </dsp:txXfrm>
    </dsp:sp>
    <dsp:sp modelId="{13C42708-331D-4609-8367-F0AEF73921C8}">
      <dsp:nvSpPr>
        <dsp:cNvPr id="0" name=""/>
        <dsp:cNvSpPr/>
      </dsp:nvSpPr>
      <dsp:spPr>
        <a:xfrm>
          <a:off x="0" y="3301694"/>
          <a:ext cx="3785616"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Technical Assistance </a:t>
          </a:r>
        </a:p>
      </dsp:txBody>
      <dsp:txXfrm>
        <a:off x="51133" y="3352827"/>
        <a:ext cx="3683350" cy="94519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09ADD-6E07-4D11-A098-79973567A225}"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D0218-CE39-43FC-88DF-BE1B7F7E6C82}" type="slidenum">
              <a:rPr lang="en-US" smtClean="0"/>
              <a:t>‹#›</a:t>
            </a:fld>
            <a:endParaRPr lang="en-US"/>
          </a:p>
        </p:txBody>
      </p:sp>
    </p:spTree>
    <p:extLst>
      <p:ext uri="{BB962C8B-B14F-4D97-AF65-F5344CB8AC3E}">
        <p14:creationId xmlns:p14="http://schemas.microsoft.com/office/powerpoint/2010/main" val="286139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lihc.org/sites/default/files/PIH_Announcement.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nlihc.org/resource/federal-housing-agencies-promote-voting-rights-and-access-hud-assisted-residents-an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Erin</a:t>
            </a:r>
          </a:p>
        </p:txBody>
      </p:sp>
      <p:sp>
        <p:nvSpPr>
          <p:cNvPr id="4" name="Slide Number Placeholder 3"/>
          <p:cNvSpPr>
            <a:spLocks noGrp="1"/>
          </p:cNvSpPr>
          <p:nvPr>
            <p:ph type="sldNum" sz="quarter" idx="5"/>
          </p:nvPr>
        </p:nvSpPr>
        <p:spPr/>
        <p:txBody>
          <a:bodyPr/>
          <a:lstStyle/>
          <a:p>
            <a:fld id="{C1BD0218-CE39-43FC-88DF-BE1B7F7E6C82}" type="slidenum">
              <a:rPr lang="en-US" smtClean="0"/>
              <a:t>1</a:t>
            </a:fld>
            <a:endParaRPr lang="en-US"/>
          </a:p>
        </p:txBody>
      </p:sp>
    </p:spTree>
    <p:extLst>
      <p:ext uri="{BB962C8B-B14F-4D97-AF65-F5344CB8AC3E}">
        <p14:creationId xmlns:p14="http://schemas.microsoft.com/office/powerpoint/2010/main" val="342586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cs typeface="Calibri"/>
              </a:rPr>
              <a:t>Phyllis</a:t>
            </a:r>
            <a:endParaRPr lang="en-US" dirty="0"/>
          </a:p>
          <a:p>
            <a:pPr lvl="1"/>
            <a:endParaRPr lang="en-US" dirty="0"/>
          </a:p>
          <a:p>
            <a:pPr lvl="0"/>
            <a:r>
              <a:rPr lang="en-US" dirty="0"/>
              <a:t>Rather than focusing on impersonal handouts or mass emails, look for opportunities to initiate conversations about voting while delivering services, in meetings, on the phone, or at trainings and events.”</a:t>
            </a:r>
          </a:p>
          <a:p>
            <a:pPr lvl="1"/>
            <a:endParaRPr lang="en-US" sz="2800" dirty="0">
              <a:cs typeface="Calibri"/>
            </a:endParaRPr>
          </a:p>
          <a:p>
            <a:pPr lvl="1"/>
            <a:endParaRPr lang="en-US" sz="2800" dirty="0">
              <a:latin typeface="Calibri" panose="020F0502020204030204" pitchFamily="34" charset="0"/>
              <a:cs typeface="Calibri"/>
            </a:endParaRPr>
          </a:p>
          <a:p>
            <a:pPr lvl="1"/>
            <a:endParaRPr lang="en-US" sz="2800" dirty="0">
              <a:latin typeface="Calibri" panose="020F0502020204030204" pitchFamily="34" charset="0"/>
              <a:cs typeface="Calibri"/>
            </a:endParaRPr>
          </a:p>
          <a:p>
            <a:endParaRPr lang="en-US" dirty="0">
              <a:latin typeface="Calibri" panose="020F0502020204030204" pitchFamily="34" charset="0"/>
              <a:cs typeface="Times New Roman" panose="02020603050405020304" pitchFamily="18" charset="0"/>
            </a:endParaRPr>
          </a:p>
          <a:p>
            <a:endParaRPr lang="en-US" dirty="0">
              <a:latin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44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dirty="0"/>
              <a:t>Jen</a:t>
            </a:r>
          </a:p>
          <a:p>
            <a:pPr marL="0" marR="0" lvl="0" indent="0">
              <a:lnSpc>
                <a:spcPct val="107000"/>
              </a:lnSpc>
              <a:spcBef>
                <a:spcPts val="0"/>
              </a:spcBef>
              <a:spcAft>
                <a:spcPts val="0"/>
              </a:spcAft>
              <a:buFont typeface="Symbol" panose="05050102010706020507" pitchFamily="18" charset="2"/>
              <a:buNone/>
            </a:pPr>
            <a:endParaRPr lang="en-US" dirty="0"/>
          </a:p>
          <a:p>
            <a:pPr marL="0" marR="0" lvl="0" indent="0">
              <a:lnSpc>
                <a:spcPct val="107000"/>
              </a:lnSpc>
              <a:spcBef>
                <a:spcPts val="0"/>
              </a:spcBef>
              <a:spcAft>
                <a:spcPts val="0"/>
              </a:spcAft>
              <a:buFont typeface="Symbol" panose="05050102010706020507" pitchFamily="18" charset="2"/>
              <a:buNone/>
            </a:pPr>
            <a:r>
              <a:rPr lang="en-US" dirty="0"/>
              <a:t>Advancing your mission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49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a:t>Lauren</a:t>
            </a:r>
          </a:p>
          <a:p>
            <a:pPr marL="0" marR="0" lvl="0" indent="0">
              <a:lnSpc>
                <a:spcPct val="107000"/>
              </a:lnSpc>
              <a:spcBef>
                <a:spcPts val="0"/>
              </a:spcBef>
              <a:spcAft>
                <a:spcPts val="0"/>
              </a:spcAft>
              <a:buFont typeface="Symbol" panose="05050102010706020507" pitchFamily="18" charset="2"/>
              <a:buNone/>
            </a:pPr>
            <a:endParaRPr lang="en-US"/>
          </a:p>
          <a:p>
            <a:pPr marL="0" marR="0" lvl="0" indent="0">
              <a:lnSpc>
                <a:spcPct val="107000"/>
              </a:lnSpc>
              <a:spcBef>
                <a:spcPts val="0"/>
              </a:spcBef>
              <a:spcAft>
                <a:spcPts val="0"/>
              </a:spcAft>
              <a:buFont typeface="Symbol" panose="05050102010706020507" pitchFamily="18" charset="2"/>
              <a:buNone/>
            </a:pPr>
            <a:r>
              <a:rPr lang="en-US"/>
              <a:t>We can provide resources on how to do all of these things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37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a:t>LC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9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Jen </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HUD sent an </a:t>
            </a:r>
            <a:r>
              <a:rPr lang="en-US" sz="1800" b="1" i="0" u="sng" strike="noStrike">
                <a:solidFill>
                  <a:srgbClr val="000000"/>
                </a:solidFill>
                <a:effectLst/>
                <a:latin typeface="Calibri" panose="020F0502020204030204" pitchFamily="34" charset="0"/>
                <a:hlinkClick r:id="rId3"/>
              </a:rPr>
              <a:t>announcement</a:t>
            </a:r>
            <a:r>
              <a:rPr lang="en-US" sz="1800" b="0" i="0">
                <a:solidFill>
                  <a:srgbClr val="000000"/>
                </a:solidFill>
                <a:effectLst/>
                <a:latin typeface="Calibri" panose="020F0502020204030204" pitchFamily="34" charset="0"/>
              </a:rPr>
              <a:t> only to Public Housing Authority (PHA) executive directors about activities PHAs may engage in to ensure that public housing residents and Housing Choice Voucher residents have access to voting. </a:t>
            </a:r>
          </a:p>
          <a:p>
            <a:pPr algn="l" rtl="0" fontAlgn="base"/>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800" b="0" i="0">
              <a:solidFill>
                <a:srgbClr val="000000"/>
              </a:solidFill>
              <a:effectLst/>
              <a:latin typeface="Calibri" panose="020F0502020204030204" pitchFamily="34" charset="0"/>
            </a:endParaRPr>
          </a:p>
          <a:p>
            <a:pPr algn="l" rtl="0" fontAlgn="base"/>
            <a:r>
              <a:rPr lang="en-US" sz="1800" b="1" i="0">
                <a:solidFill>
                  <a:srgbClr val="000000"/>
                </a:solidFill>
                <a:effectLst/>
                <a:latin typeface="Calibri" panose="020F0502020204030204" pitchFamily="34" charset="0"/>
              </a:rPr>
              <a:t>Thanks to the National Low Income Housing Coalition for making the above information on HUD’s guidance to PHAs available here. (LINK: </a:t>
            </a:r>
            <a:r>
              <a:rPr lang="en-US" sz="1800" b="1" i="0" u="sng" strike="noStrike">
                <a:solidFill>
                  <a:srgbClr val="000000"/>
                </a:solidFill>
                <a:effectLst/>
                <a:latin typeface="Calibri" panose="020F0502020204030204" pitchFamily="34" charset="0"/>
                <a:hlinkClick r:id="rId4"/>
              </a:rPr>
              <a:t>https://nlihc.org/resource/federal-housing-agencies-promote-voting-rights-and-access-hud-assisted-residents-and</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marL="0" marR="0" lvl="0" indent="0">
              <a:lnSpc>
                <a:spcPct val="107000"/>
              </a:lnSpc>
              <a:spcBef>
                <a:spcPts val="0"/>
              </a:spcBef>
              <a:spcAft>
                <a:spcPts val="0"/>
              </a:spcAft>
              <a:buFont typeface="Symbol" panose="05050102010706020507" pitchFamily="18" charset="2"/>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30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62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5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None/>
            </a:pPr>
            <a:r>
              <a:rPr lang="en-US"/>
              <a:t>https://www.nonprofitvote.org/resource/24-ideas-to-engage-voters-in-2024/?link_id=11&amp;can_id=95529372a1370a3fd8c47e95765f84af&amp;source=email-529-nonprofit-vote-news-nvrd-poster-new-webinar-more&amp;email_referrer=email_2355022&amp;email_subject=613-nonprofit-vote-news-new-blog-webinar-alert-and-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65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91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Civic Holidays are nonpartisan days of action that strengthen and celebrate our country’s democracy! Each holiday accounts for a different phase of democratic participation: registering to vote, making a plan, casting a ballot, and thanking the community members who make elections possible. Together, the Civic Holidays celebrate the entire voting experience.</a:t>
            </a:r>
          </a:p>
          <a:p>
            <a:r>
              <a:rPr lang="en-US"/>
              <a:t>Discuss how each of these have their own website and endless amounts of social media and other toolkits- let me know if you want to plan around one of these and I can help you get the materials you need!</a:t>
            </a:r>
          </a:p>
          <a:p>
            <a:endParaRPr lang="en-US"/>
          </a:p>
          <a:p>
            <a:r>
              <a:rPr lang="en-US"/>
              <a:t>https://civicholidays.org/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8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Erin</a:t>
            </a:r>
          </a:p>
        </p:txBody>
      </p:sp>
      <p:sp>
        <p:nvSpPr>
          <p:cNvPr id="4" name="Slide Number Placeholder 3"/>
          <p:cNvSpPr>
            <a:spLocks noGrp="1"/>
          </p:cNvSpPr>
          <p:nvPr>
            <p:ph type="sldNum" sz="quarter" idx="5"/>
          </p:nvPr>
        </p:nvSpPr>
        <p:spPr/>
        <p:txBody>
          <a:bodyPr/>
          <a:lstStyle/>
          <a:p>
            <a:fld id="{C1BD0218-CE39-43FC-88DF-BE1B7F7E6C82}" type="slidenum">
              <a:rPr lang="en-US" smtClean="0"/>
              <a:t>2</a:t>
            </a:fld>
            <a:endParaRPr lang="en-US"/>
          </a:p>
        </p:txBody>
      </p:sp>
    </p:spTree>
    <p:extLst>
      <p:ext uri="{BB962C8B-B14F-4D97-AF65-F5344CB8AC3E}">
        <p14:creationId xmlns:p14="http://schemas.microsoft.com/office/powerpoint/2010/main" val="2253312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endParaRPr lang="en-US"/>
          </a:p>
          <a:p>
            <a:r>
              <a:rPr lang="en-US"/>
              <a:t>Use this slide to talk about planning your activities around these key election dates --- LC</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48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Pass it over to </a:t>
            </a:r>
            <a:r>
              <a:rPr lang="en-US" err="1">
                <a:ea typeface="Calibri"/>
                <a:cs typeface="Calibri"/>
              </a:rPr>
              <a:t>jen</a:t>
            </a:r>
            <a:r>
              <a:rPr lang="en-US">
                <a:ea typeface="Calibri"/>
                <a:cs typeface="Calibri"/>
              </a:rPr>
              <a:t> for q and a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22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Maggie/Erin introduce Kim</a:t>
            </a:r>
          </a:p>
        </p:txBody>
      </p:sp>
      <p:sp>
        <p:nvSpPr>
          <p:cNvPr id="4" name="Slide Number Placeholder 3"/>
          <p:cNvSpPr>
            <a:spLocks noGrp="1"/>
          </p:cNvSpPr>
          <p:nvPr>
            <p:ph type="sldNum" sz="quarter" idx="5"/>
          </p:nvPr>
        </p:nvSpPr>
        <p:spPr/>
        <p:txBody>
          <a:bodyPr/>
          <a:lstStyle/>
          <a:p>
            <a:fld id="{C1BD0218-CE39-43FC-88DF-BE1B7F7E6C82}" type="slidenum">
              <a:rPr lang="en-US" smtClean="0"/>
              <a:t>26</a:t>
            </a:fld>
            <a:endParaRPr lang="en-US"/>
          </a:p>
        </p:txBody>
      </p:sp>
    </p:spTree>
    <p:extLst>
      <p:ext uri="{BB962C8B-B14F-4D97-AF65-F5344CB8AC3E}">
        <p14:creationId xmlns:p14="http://schemas.microsoft.com/office/powerpoint/2010/main" val="346830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a:t>
            </a:r>
            <a:endParaRPr lang="en-US" sz="1800" b="1" dirty="0">
              <a:effectLst/>
              <a:latin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C1BD0218-CE39-43FC-88DF-BE1B7F7E6C82}" type="slidenum">
              <a:rPr lang="en-US" smtClean="0"/>
              <a:t>35</a:t>
            </a:fld>
            <a:endParaRPr lang="en-US"/>
          </a:p>
        </p:txBody>
      </p:sp>
    </p:spTree>
    <p:extLst>
      <p:ext uri="{BB962C8B-B14F-4D97-AF65-F5344CB8AC3E}">
        <p14:creationId xmlns:p14="http://schemas.microsoft.com/office/powerpoint/2010/main" val="2218040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t>Lauren will pass it over to Jennifer -- they’ve been a partner for the last two cycles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4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t>Lauren will pass it over to Jennifer -- they’ve been a partner for the last two cycles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090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Maggie</a:t>
            </a:r>
          </a:p>
          <a:p>
            <a:pPr marL="285750" indent="-285750">
              <a:buFont typeface="Arial" panose="020B0604020202020204" pitchFamily="34" charset="0"/>
              <a:buChar char="•"/>
            </a:pPr>
            <a:r>
              <a:rPr lang="en-US" sz="1800" dirty="0">
                <a:effectLst/>
                <a:latin typeface="Aptos" panose="020B0004020202020204" pitchFamily="34" charset="0"/>
              </a:rPr>
              <a:t>Push back from donors or other stakeholders</a:t>
            </a:r>
            <a:endParaRPr lang="en-US" sz="1800" dirty="0">
              <a:effectLst/>
              <a:latin typeface="Calibri" panose="020F0502020204030204" pitchFamily="34" charset="0"/>
            </a:endParaRPr>
          </a:p>
          <a:p>
            <a:pPr marL="285750" indent="-285750">
              <a:buFont typeface="Arial" panose="020B0604020202020204" pitchFamily="34" charset="0"/>
              <a:buChar char="•"/>
            </a:pPr>
            <a:r>
              <a:rPr lang="en-US" sz="1800" dirty="0">
                <a:effectLst/>
                <a:latin typeface="Aptos" panose="020B0004020202020204" pitchFamily="34" charset="0"/>
              </a:rPr>
              <a:t>How to combat mistrust in the process – “my vote doesn’t count”, etc.</a:t>
            </a:r>
            <a:endParaRPr lang="en-US" sz="1800" dirty="0">
              <a:effectLst/>
              <a:latin typeface="Calibri" panose="020F0502020204030204" pitchFamily="34" charset="0"/>
            </a:endParaRPr>
          </a:p>
          <a:p>
            <a:pPr marL="285750" indent="-285750">
              <a:buFont typeface="Arial" panose="020B0604020202020204" pitchFamily="34" charset="0"/>
              <a:buChar char="•"/>
            </a:pPr>
            <a:r>
              <a:rPr lang="en-US" sz="1800" dirty="0">
                <a:effectLst/>
                <a:latin typeface="Arial" panose="020B0604020202020204" pitchFamily="34" charset="0"/>
              </a:rPr>
              <a:t>Capacity – other ways to engage without staff capacity</a:t>
            </a:r>
          </a:p>
          <a:p>
            <a:endParaRPr lang="en-US" dirty="0"/>
          </a:p>
        </p:txBody>
      </p:sp>
      <p:sp>
        <p:nvSpPr>
          <p:cNvPr id="4" name="Slide Number Placeholder 3"/>
          <p:cNvSpPr>
            <a:spLocks noGrp="1"/>
          </p:cNvSpPr>
          <p:nvPr>
            <p:ph type="sldNum" sz="quarter" idx="5"/>
          </p:nvPr>
        </p:nvSpPr>
        <p:spPr/>
        <p:txBody>
          <a:bodyPr/>
          <a:lstStyle/>
          <a:p>
            <a:fld id="{C1BD0218-CE39-43FC-88DF-BE1B7F7E6C82}" type="slidenum">
              <a:rPr lang="en-US" smtClean="0"/>
              <a:t>38</a:t>
            </a:fld>
            <a:endParaRPr lang="en-US"/>
          </a:p>
        </p:txBody>
      </p:sp>
    </p:spTree>
    <p:extLst>
      <p:ext uri="{BB962C8B-B14F-4D97-AF65-F5344CB8AC3E}">
        <p14:creationId xmlns:p14="http://schemas.microsoft.com/office/powerpoint/2010/main" val="810752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Maggie</a:t>
            </a:r>
          </a:p>
          <a:p>
            <a:pPr marL="171450" indent="-171450">
              <a:buFontTx/>
              <a:buChar char="-"/>
            </a:pPr>
            <a:r>
              <a:rPr lang="en-US" b="0" dirty="0"/>
              <a:t>Additional resources</a:t>
            </a:r>
          </a:p>
          <a:p>
            <a:pPr marL="171450" indent="-171450">
              <a:buFontTx/>
              <a:buChar char="-"/>
            </a:pPr>
            <a:r>
              <a:rPr lang="en-US" b="0" dirty="0"/>
              <a:t>Next steps</a:t>
            </a:r>
          </a:p>
          <a:p>
            <a:pPr marL="171450" indent="-171450">
              <a:buFontTx/>
              <a:buChar char="-"/>
            </a:pPr>
            <a:r>
              <a:rPr lang="en-US" b="0" dirty="0"/>
              <a:t>Thank you – webinar is recorded</a:t>
            </a:r>
          </a:p>
        </p:txBody>
      </p:sp>
      <p:sp>
        <p:nvSpPr>
          <p:cNvPr id="4" name="Slide Number Placeholder 3"/>
          <p:cNvSpPr>
            <a:spLocks noGrp="1"/>
          </p:cNvSpPr>
          <p:nvPr>
            <p:ph type="sldNum" sz="quarter" idx="5"/>
          </p:nvPr>
        </p:nvSpPr>
        <p:spPr/>
        <p:txBody>
          <a:bodyPr/>
          <a:lstStyle/>
          <a:p>
            <a:fld id="{C1BD0218-CE39-43FC-88DF-BE1B7F7E6C82}" type="slidenum">
              <a:rPr lang="en-US" smtClean="0"/>
              <a:t>39</a:t>
            </a:fld>
            <a:endParaRPr lang="en-US"/>
          </a:p>
        </p:txBody>
      </p:sp>
    </p:spTree>
    <p:extLst>
      <p:ext uri="{BB962C8B-B14F-4D97-AF65-F5344CB8AC3E}">
        <p14:creationId xmlns:p14="http://schemas.microsoft.com/office/powerpoint/2010/main" val="48929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Erin</a:t>
            </a:r>
          </a:p>
          <a:p>
            <a:pPr marL="171450" indent="-171450">
              <a:buFont typeface="Arial" panose="020B0604020202020204" pitchFamily="34" charset="0"/>
              <a:buChar char="•"/>
            </a:pPr>
            <a:r>
              <a:rPr lang="en-US" b="0" dirty="0"/>
              <a:t>Mention nonpartisan brand</a:t>
            </a:r>
          </a:p>
          <a:p>
            <a:pPr marL="171450" indent="-171450">
              <a:buFont typeface="Arial" panose="020B0604020202020204" pitchFamily="34" charset="0"/>
              <a:buChar char="•"/>
            </a:pPr>
            <a:r>
              <a:rPr lang="en-US" b="0" dirty="0"/>
              <a:t>Intro Jen</a:t>
            </a:r>
          </a:p>
        </p:txBody>
      </p:sp>
      <p:sp>
        <p:nvSpPr>
          <p:cNvPr id="4" name="Slide Number Placeholder 3"/>
          <p:cNvSpPr>
            <a:spLocks noGrp="1"/>
          </p:cNvSpPr>
          <p:nvPr>
            <p:ph type="sldNum" sz="quarter" idx="5"/>
          </p:nvPr>
        </p:nvSpPr>
        <p:spPr/>
        <p:txBody>
          <a:bodyPr/>
          <a:lstStyle/>
          <a:p>
            <a:fld id="{C1BD0218-CE39-43FC-88DF-BE1B7F7E6C82}" type="slidenum">
              <a:rPr lang="en-US" smtClean="0"/>
              <a:t>3</a:t>
            </a:fld>
            <a:endParaRPr lang="en-US"/>
          </a:p>
        </p:txBody>
      </p:sp>
    </p:spTree>
    <p:extLst>
      <p:ext uri="{BB962C8B-B14F-4D97-AF65-F5344CB8AC3E}">
        <p14:creationId xmlns:p14="http://schemas.microsoft.com/office/powerpoint/2010/main" val="2410652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Erin introduce Jen</a:t>
            </a:r>
          </a:p>
        </p:txBody>
      </p:sp>
      <p:sp>
        <p:nvSpPr>
          <p:cNvPr id="4" name="Slide Number Placeholder 3"/>
          <p:cNvSpPr>
            <a:spLocks noGrp="1"/>
          </p:cNvSpPr>
          <p:nvPr>
            <p:ph type="sldNum" sz="quarter" idx="5"/>
          </p:nvPr>
        </p:nvSpPr>
        <p:spPr/>
        <p:txBody>
          <a:bodyPr/>
          <a:lstStyle/>
          <a:p>
            <a:fld id="{C1BD0218-CE39-43FC-88DF-BE1B7F7E6C82}" type="slidenum">
              <a:rPr lang="en-US" smtClean="0"/>
              <a:t>4</a:t>
            </a:fld>
            <a:endParaRPr lang="en-US"/>
          </a:p>
        </p:txBody>
      </p:sp>
    </p:spTree>
    <p:extLst>
      <p:ext uri="{BB962C8B-B14F-4D97-AF65-F5344CB8AC3E}">
        <p14:creationId xmlns:p14="http://schemas.microsoft.com/office/powerpoint/2010/main" val="208582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Phyllis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45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9846B-03DA-429F-972E-8A108152A7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46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FABD5-BDD8-4B6F-BF67-1F5DCDB7A7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03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Phyllis</a:t>
            </a:r>
          </a:p>
          <a:p>
            <a:endParaRPr lang="en-US"/>
          </a:p>
          <a:p>
            <a:r>
              <a:rPr lang="en-US"/>
              <a:t>Notes:</a:t>
            </a:r>
          </a:p>
          <a:p>
            <a:r>
              <a:rPr lang="en-US"/>
              <a:t>Apart of a national initiative to see what activities get people to the polls</a:t>
            </a:r>
          </a:p>
          <a:p>
            <a:r>
              <a:rPr lang="en-US"/>
              <a:t>Only 5 pilot states</a:t>
            </a:r>
          </a:p>
          <a:p>
            <a:endParaRPr lang="en-US"/>
          </a:p>
          <a:p>
            <a:r>
              <a:rPr lang="en-US"/>
              <a:t>May talk about the many reasons this works- empowerment and giving people voice. Research that shows people who vote….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73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Times New Roman" panose="02020603050405020304" pitchFamily="18" charset="0"/>
              </a:rPr>
              <a:t>Phyllis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Times New Roman" panose="02020603050405020304" pitchFamily="18" charset="0"/>
              </a:rPr>
              <a:t>When Nonprofit VOTE analyzed voter turnout from the voters engaged by the PA Votes campaign, they found that low-income voters engaged by PA Votes were more likely to turn out at the polls than other low-income voters who were not engaged by the campaign. Similarly, the PA Votes campaign also boosted turnout for voters who would otherwise have been unlikely to vote.</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26FCC-B82B-47AE-BE63-03150D94D5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633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696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50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529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7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62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92AAB5-D7E3-E9F6-91B9-D71FD931EF2B}"/>
              </a:ext>
            </a:extLst>
          </p:cNvPr>
          <p:cNvSpPr txBox="1"/>
          <p:nvPr userDrawn="1"/>
        </p:nvSpPr>
        <p:spPr>
          <a:xfrm>
            <a:off x="83127" y="6427113"/>
            <a:ext cx="314037" cy="430887"/>
          </a:xfrm>
          <a:prstGeom prst="rect">
            <a:avLst/>
          </a:prstGeom>
          <a:noFill/>
        </p:spPr>
        <p:txBody>
          <a:bodyPr wrap="square" rtlCol="0">
            <a:spAutoFit/>
          </a:bodyPr>
          <a:lstStyle/>
          <a:p>
            <a:fld id="{98A4719A-40B5-4B43-8425-17B0C7309761}" type="slidenum">
              <a:rPr lang="en-US" sz="1100" smtClean="0">
                <a:solidFill>
                  <a:schemeClr val="bg1"/>
                </a:solidFill>
                <a:latin typeface="Arial Narrow" panose="020B0606020202030204" pitchFamily="34" charset="0"/>
              </a:rPr>
              <a:t>‹#›</a:t>
            </a:fld>
            <a:r>
              <a:rPr lang="en-US" sz="1100" dirty="0">
                <a:solidFill>
                  <a:schemeClr val="bg1"/>
                </a:solidFill>
                <a:latin typeface="Arial Narrow" panose="020B0606020202030204" pitchFamily="34" charset="0"/>
              </a:rPr>
              <a:t>.</a:t>
            </a:r>
          </a:p>
        </p:txBody>
      </p:sp>
    </p:spTree>
    <p:extLst>
      <p:ext uri="{BB962C8B-B14F-4D97-AF65-F5344CB8AC3E}">
        <p14:creationId xmlns:p14="http://schemas.microsoft.com/office/powerpoint/2010/main" val="1035410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B991-2D17-BCBB-E2BE-7319ABC824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C35633-E024-689A-6FBE-A52BD49117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DDF210-2341-5400-D814-A045CBEB0CAF}"/>
              </a:ext>
            </a:extLst>
          </p:cNvPr>
          <p:cNvSpPr>
            <a:spLocks noGrp="1"/>
          </p:cNvSpPr>
          <p:nvPr>
            <p:ph type="dt" sz="half" idx="10"/>
          </p:nvPr>
        </p:nvSpPr>
        <p:spPr/>
        <p:txBody>
          <a:bodyPr/>
          <a:lstStyle/>
          <a:p>
            <a:fld id="{D4EF955E-F669-45E2-B327-175828AFFA08}" type="datetimeFigureOut">
              <a:rPr lang="en-US" smtClean="0"/>
              <a:t>9/23/2024</a:t>
            </a:fld>
            <a:endParaRPr lang="en-US"/>
          </a:p>
        </p:txBody>
      </p:sp>
      <p:sp>
        <p:nvSpPr>
          <p:cNvPr id="5" name="Footer Placeholder 4">
            <a:extLst>
              <a:ext uri="{FF2B5EF4-FFF2-40B4-BE49-F238E27FC236}">
                <a16:creationId xmlns:a16="http://schemas.microsoft.com/office/drawing/2014/main" id="{F3E6DC80-8105-D1A0-B0FB-62E90066B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578F2-222B-EC9C-7510-D09493952BE0}"/>
              </a:ext>
            </a:extLst>
          </p:cNvPr>
          <p:cNvSpPr>
            <a:spLocks noGrp="1"/>
          </p:cNvSpPr>
          <p:nvPr>
            <p:ph type="sldNum" sz="quarter" idx="12"/>
          </p:nvPr>
        </p:nvSpPr>
        <p:spPr/>
        <p:txBody>
          <a:bodyPr/>
          <a:lstStyle/>
          <a:p>
            <a:fld id="{9D97A2A6-DD7B-4ACF-843F-E6473CA61204}" type="slidenum">
              <a:rPr lang="en-US" smtClean="0"/>
              <a:t>‹#›</a:t>
            </a:fld>
            <a:endParaRPr lang="en-US"/>
          </a:p>
        </p:txBody>
      </p:sp>
    </p:spTree>
    <p:extLst>
      <p:ext uri="{BB962C8B-B14F-4D97-AF65-F5344CB8AC3E}">
        <p14:creationId xmlns:p14="http://schemas.microsoft.com/office/powerpoint/2010/main" val="245100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Blan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a:p>
        </p:txBody>
      </p:sp>
      <p:sp>
        <p:nvSpPr>
          <p:cNvPr id="5" name="Title 1">
            <a:extLst>
              <a:ext uri="{FF2B5EF4-FFF2-40B4-BE49-F238E27FC236}">
                <a16:creationId xmlns:a16="http://schemas.microsoft.com/office/drawing/2014/main" id="{048286AF-BAD9-445D-9CBF-9522D423BEA3}"/>
              </a:ext>
            </a:extLst>
          </p:cNvPr>
          <p:cNvSpPr>
            <a:spLocks noGrp="1"/>
          </p:cNvSpPr>
          <p:nvPr>
            <p:ph type="title"/>
          </p:nvPr>
        </p:nvSpPr>
        <p:spPr>
          <a:xfrm>
            <a:off x="1205670" y="176584"/>
            <a:ext cx="9570577" cy="1325563"/>
          </a:xfrm>
          <a:noFill/>
        </p:spPr>
        <p:txBody>
          <a:bodyPr>
            <a:noAutofit/>
          </a:bodyPr>
          <a:lstStyle>
            <a:lvl1pPr algn="ctr">
              <a:defRPr sz="4000">
                <a:solidFill>
                  <a:schemeClr val="accent1"/>
                </a:solidFill>
              </a:defRPr>
            </a:lvl1pPr>
          </a:lstStyle>
          <a:p>
            <a:r>
              <a:rPr lang="en-US"/>
              <a:t>Click to edit Master title style</a:t>
            </a:r>
          </a:p>
        </p:txBody>
      </p:sp>
      <p:sp>
        <p:nvSpPr>
          <p:cNvPr id="6" name="Title 1">
            <a:extLst>
              <a:ext uri="{FF2B5EF4-FFF2-40B4-BE49-F238E27FC236}">
                <a16:creationId xmlns:a16="http://schemas.microsoft.com/office/drawing/2014/main" id="{A6F4E4F3-90F6-4E31-850F-6D9CD0FB016E}"/>
              </a:ext>
            </a:extLst>
          </p:cNvPr>
          <p:cNvSpPr txBox="1">
            <a:spLocks/>
          </p:cNvSpPr>
          <p:nvPr userDrawn="1"/>
        </p:nvSpPr>
        <p:spPr>
          <a:xfrm>
            <a:off x="3581400" y="1519238"/>
            <a:ext cx="4939470" cy="6894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solidFill>
                  <a:schemeClr val="tx1"/>
                </a:solidFill>
              </a:rPr>
              <a:t>Click to edit Master title style</a:t>
            </a:r>
          </a:p>
        </p:txBody>
      </p:sp>
      <p:pic>
        <p:nvPicPr>
          <p:cNvPr id="7" name="Picture 6">
            <a:extLst>
              <a:ext uri="{FF2B5EF4-FFF2-40B4-BE49-F238E27FC236}">
                <a16:creationId xmlns:a16="http://schemas.microsoft.com/office/drawing/2014/main" id="{0653D889-4444-40A1-8F78-0AB8217EDE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223" y="193675"/>
            <a:ext cx="598977" cy="772658"/>
          </a:xfrm>
          <a:prstGeom prst="rect">
            <a:avLst/>
          </a:prstGeom>
        </p:spPr>
      </p:pic>
    </p:spTree>
    <p:extLst>
      <p:ext uri="{BB962C8B-B14F-4D97-AF65-F5344CB8AC3E}">
        <p14:creationId xmlns:p14="http://schemas.microsoft.com/office/powerpoint/2010/main" val="45266575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a:p>
        </p:txBody>
      </p:sp>
      <p:sp>
        <p:nvSpPr>
          <p:cNvPr id="8" name="Title 1">
            <a:extLst>
              <a:ext uri="{FF2B5EF4-FFF2-40B4-BE49-F238E27FC236}">
                <a16:creationId xmlns:a16="http://schemas.microsoft.com/office/drawing/2014/main" id="{B520FCAC-3AC4-48C1-8576-AAC2EE2712FB}"/>
              </a:ext>
            </a:extLst>
          </p:cNvPr>
          <p:cNvSpPr>
            <a:spLocks noGrp="1"/>
          </p:cNvSpPr>
          <p:nvPr>
            <p:ph type="title"/>
          </p:nvPr>
        </p:nvSpPr>
        <p:spPr>
          <a:xfrm>
            <a:off x="1280475" y="0"/>
            <a:ext cx="10911525" cy="1325563"/>
          </a:xfrm>
          <a:solidFill>
            <a:schemeClr val="tx2"/>
          </a:solidFill>
          <a:ln>
            <a:solidFill>
              <a:schemeClr val="tx2"/>
            </a:solidFill>
          </a:ln>
        </p:spPr>
        <p:txBody>
          <a:bodyPr/>
          <a:lstStyle>
            <a:lvl1pPr marL="0" indent="0">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9D77A3DA-5B3C-40CC-AA73-FB20F5E3223E}"/>
              </a:ext>
            </a:extLst>
          </p:cNvPr>
          <p:cNvSpPr/>
          <p:nvPr userDrawn="1"/>
        </p:nvSpPr>
        <p:spPr>
          <a:xfrm>
            <a:off x="0" y="1"/>
            <a:ext cx="1280475" cy="132556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A989857-F0B3-4418-9A72-4EE6EAD67C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749" y="219890"/>
            <a:ext cx="598977" cy="772658"/>
          </a:xfrm>
          <a:prstGeom prst="rect">
            <a:avLst/>
          </a:prstGeom>
        </p:spPr>
      </p:pic>
    </p:spTree>
    <p:extLst>
      <p:ext uri="{BB962C8B-B14F-4D97-AF65-F5344CB8AC3E}">
        <p14:creationId xmlns:p14="http://schemas.microsoft.com/office/powerpoint/2010/main" val="3901703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Blan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a:p>
        </p:txBody>
      </p:sp>
      <p:pic>
        <p:nvPicPr>
          <p:cNvPr id="10" name="Picture 9">
            <a:extLst>
              <a:ext uri="{FF2B5EF4-FFF2-40B4-BE49-F238E27FC236}">
                <a16:creationId xmlns:a16="http://schemas.microsoft.com/office/drawing/2014/main" id="{EA989857-F0B3-4418-9A72-4EE6EAD67C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749" y="219890"/>
            <a:ext cx="598977" cy="772658"/>
          </a:xfrm>
          <a:prstGeom prst="rect">
            <a:avLst/>
          </a:prstGeom>
        </p:spPr>
      </p:pic>
    </p:spTree>
    <p:extLst>
      <p:ext uri="{BB962C8B-B14F-4D97-AF65-F5344CB8AC3E}">
        <p14:creationId xmlns:p14="http://schemas.microsoft.com/office/powerpoint/2010/main" val="258329563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a:p>
        </p:txBody>
      </p:sp>
      <p:sp>
        <p:nvSpPr>
          <p:cNvPr id="9" name="Text Placeholder 2">
            <a:extLst>
              <a:ext uri="{FF2B5EF4-FFF2-40B4-BE49-F238E27FC236}">
                <a16:creationId xmlns:a16="http://schemas.microsoft.com/office/drawing/2014/main" id="{7EFB276A-7EF3-4EBC-A083-45F873AAD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a:extLst>
              <a:ext uri="{FF2B5EF4-FFF2-40B4-BE49-F238E27FC236}">
                <a16:creationId xmlns:a16="http://schemas.microsoft.com/office/drawing/2014/main" id="{7368E8B4-1871-4EDD-AA0B-928B16BE7B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D9714147-6152-4491-8DC5-96B29F589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5">
            <a:extLst>
              <a:ext uri="{FF2B5EF4-FFF2-40B4-BE49-F238E27FC236}">
                <a16:creationId xmlns:a16="http://schemas.microsoft.com/office/drawing/2014/main" id="{DCA8006B-B5F0-4674-AB9C-D794D83A37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00E455F-C74B-4DA1-9CC1-6DC152143B4C}"/>
              </a:ext>
            </a:extLst>
          </p:cNvPr>
          <p:cNvSpPr>
            <a:spLocks noGrp="1"/>
          </p:cNvSpPr>
          <p:nvPr>
            <p:ph type="title"/>
          </p:nvPr>
        </p:nvSpPr>
        <p:spPr>
          <a:xfrm>
            <a:off x="1280475" y="0"/>
            <a:ext cx="10911525" cy="1325563"/>
          </a:xfrm>
          <a:solidFill>
            <a:schemeClr val="tx2"/>
          </a:solidFill>
          <a:ln>
            <a:solidFill>
              <a:schemeClr val="tx2"/>
            </a:solidFill>
          </a:ln>
        </p:spPr>
        <p:txBody>
          <a:bodyPr/>
          <a:lstStyle>
            <a:lvl1pPr marL="0" indent="0">
              <a:defRPr>
                <a:solidFill>
                  <a:schemeClr val="bg1"/>
                </a:solidFill>
              </a:defRPr>
            </a:lvl1pPr>
          </a:lstStyle>
          <a:p>
            <a:r>
              <a:rPr lang="en-US"/>
              <a:t>Click to edit Master title style</a:t>
            </a:r>
          </a:p>
        </p:txBody>
      </p:sp>
      <p:sp>
        <p:nvSpPr>
          <p:cNvPr id="17" name="Rectangle 16">
            <a:extLst>
              <a:ext uri="{FF2B5EF4-FFF2-40B4-BE49-F238E27FC236}">
                <a16:creationId xmlns:a16="http://schemas.microsoft.com/office/drawing/2014/main" id="{69358B69-7473-45FA-AECA-D027DF642CDA}"/>
              </a:ext>
            </a:extLst>
          </p:cNvPr>
          <p:cNvSpPr/>
          <p:nvPr userDrawn="1"/>
        </p:nvSpPr>
        <p:spPr>
          <a:xfrm>
            <a:off x="0" y="1"/>
            <a:ext cx="1280475" cy="132556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2CB730E-D2F2-4A1C-817F-A385430895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749" y="219890"/>
            <a:ext cx="598977" cy="772658"/>
          </a:xfrm>
          <a:prstGeom prst="rect">
            <a:avLst/>
          </a:prstGeom>
        </p:spPr>
      </p:pic>
    </p:spTree>
    <p:extLst>
      <p:ext uri="{BB962C8B-B14F-4D97-AF65-F5344CB8AC3E}">
        <p14:creationId xmlns:p14="http://schemas.microsoft.com/office/powerpoint/2010/main" val="3268149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a:p>
        </p:txBody>
      </p:sp>
      <p:sp>
        <p:nvSpPr>
          <p:cNvPr id="10" name="Content Placeholder 2">
            <a:extLst>
              <a:ext uri="{FF2B5EF4-FFF2-40B4-BE49-F238E27FC236}">
                <a16:creationId xmlns:a16="http://schemas.microsoft.com/office/drawing/2014/main" id="{32F078C0-D5B0-410C-9CB8-8942E3A663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B4BA38DA-EBED-49E0-A9F0-CBD1FC5DF5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D3654335-F142-48A0-95A8-8E06BF3C6CCA}"/>
              </a:ext>
            </a:extLst>
          </p:cNvPr>
          <p:cNvSpPr>
            <a:spLocks noGrp="1"/>
          </p:cNvSpPr>
          <p:nvPr>
            <p:ph type="title"/>
          </p:nvPr>
        </p:nvSpPr>
        <p:spPr>
          <a:xfrm>
            <a:off x="1280475" y="0"/>
            <a:ext cx="10911525" cy="1325563"/>
          </a:xfrm>
          <a:solidFill>
            <a:schemeClr val="tx2"/>
          </a:solidFill>
          <a:ln>
            <a:solidFill>
              <a:schemeClr val="tx2"/>
            </a:solidFill>
          </a:ln>
        </p:spPr>
        <p:txBody>
          <a:bodyPr/>
          <a:lstStyle>
            <a:lvl1pPr marL="0" indent="0">
              <a:defRPr>
                <a:solidFill>
                  <a:schemeClr val="bg1"/>
                </a:solidFill>
              </a:defRPr>
            </a:lvl1pPr>
          </a:lstStyle>
          <a:p>
            <a:r>
              <a:rPr lang="en-US"/>
              <a:t>Click to edit Master title style</a:t>
            </a:r>
          </a:p>
        </p:txBody>
      </p:sp>
      <p:sp>
        <p:nvSpPr>
          <p:cNvPr id="14" name="Rectangle 13">
            <a:extLst>
              <a:ext uri="{FF2B5EF4-FFF2-40B4-BE49-F238E27FC236}">
                <a16:creationId xmlns:a16="http://schemas.microsoft.com/office/drawing/2014/main" id="{DE4A7C5B-C8B7-429D-8D26-0CE20784925C}"/>
              </a:ext>
            </a:extLst>
          </p:cNvPr>
          <p:cNvSpPr/>
          <p:nvPr userDrawn="1"/>
        </p:nvSpPr>
        <p:spPr>
          <a:xfrm>
            <a:off x="0" y="1"/>
            <a:ext cx="1280475" cy="132556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C9E0BC8-3BC5-433C-8331-D402AA3C2A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749" y="219890"/>
            <a:ext cx="598977" cy="772658"/>
          </a:xfrm>
          <a:prstGeom prst="rect">
            <a:avLst/>
          </a:prstGeom>
        </p:spPr>
      </p:pic>
    </p:spTree>
    <p:extLst>
      <p:ext uri="{BB962C8B-B14F-4D97-AF65-F5344CB8AC3E}">
        <p14:creationId xmlns:p14="http://schemas.microsoft.com/office/powerpoint/2010/main" val="80162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a:p>
        </p:txBody>
      </p:sp>
      <p:sp>
        <p:nvSpPr>
          <p:cNvPr id="9" name="Content Placeholder 2">
            <a:extLst>
              <a:ext uri="{FF2B5EF4-FFF2-40B4-BE49-F238E27FC236}">
                <a16:creationId xmlns:a16="http://schemas.microsoft.com/office/drawing/2014/main" id="{CB14E0AD-994A-4F4C-AB14-CE3C4C3BE5B9}"/>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7F9E1416-F7F0-470D-9CCB-231812F99726}"/>
              </a:ext>
            </a:extLst>
          </p:cNvPr>
          <p:cNvSpPr>
            <a:spLocks noGrp="1"/>
          </p:cNvSpPr>
          <p:nvPr>
            <p:ph type="title"/>
          </p:nvPr>
        </p:nvSpPr>
        <p:spPr>
          <a:xfrm>
            <a:off x="1280475" y="0"/>
            <a:ext cx="10911525" cy="1325563"/>
          </a:xfrm>
          <a:solidFill>
            <a:schemeClr val="tx2"/>
          </a:solidFill>
          <a:ln>
            <a:solidFill>
              <a:schemeClr val="tx2"/>
            </a:solidFill>
          </a:ln>
        </p:spPr>
        <p:txBody>
          <a:bodyPr/>
          <a:lstStyle>
            <a:lvl1pPr marL="0" indent="0">
              <a:defRPr>
                <a:solidFill>
                  <a:schemeClr val="bg1"/>
                </a:solidFill>
              </a:defRPr>
            </a:lvl1pPr>
          </a:lstStyle>
          <a:p>
            <a:r>
              <a:rPr lang="en-US"/>
              <a:t>Click to edit Master title style</a:t>
            </a:r>
          </a:p>
        </p:txBody>
      </p:sp>
      <p:sp>
        <p:nvSpPr>
          <p:cNvPr id="12" name="Rectangle 11">
            <a:extLst>
              <a:ext uri="{FF2B5EF4-FFF2-40B4-BE49-F238E27FC236}">
                <a16:creationId xmlns:a16="http://schemas.microsoft.com/office/drawing/2014/main" id="{1460AD1E-418C-4C50-9ACC-1214E73C1D60}"/>
              </a:ext>
            </a:extLst>
          </p:cNvPr>
          <p:cNvSpPr/>
          <p:nvPr userDrawn="1"/>
        </p:nvSpPr>
        <p:spPr>
          <a:xfrm>
            <a:off x="0" y="1"/>
            <a:ext cx="1280475" cy="132556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7C6990-7AFD-462C-B8B7-5F76E27AE3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749" y="219890"/>
            <a:ext cx="598977" cy="772658"/>
          </a:xfrm>
          <a:prstGeom prst="rect">
            <a:avLst/>
          </a:prstGeom>
        </p:spPr>
      </p:pic>
    </p:spTree>
    <p:extLst>
      <p:ext uri="{BB962C8B-B14F-4D97-AF65-F5344CB8AC3E}">
        <p14:creationId xmlns:p14="http://schemas.microsoft.com/office/powerpoint/2010/main" val="3946783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3C52-9040-463B-A8A9-70BA9D372B10}"/>
              </a:ext>
            </a:extLst>
          </p:cNvPr>
          <p:cNvSpPr>
            <a:spLocks noGrp="1"/>
          </p:cNvSpPr>
          <p:nvPr>
            <p:ph type="ctrTitle"/>
          </p:nvPr>
        </p:nvSpPr>
        <p:spPr>
          <a:xfrm>
            <a:off x="1524000" y="1122363"/>
            <a:ext cx="9144000" cy="2387600"/>
          </a:xfrm>
          <a:solidFill>
            <a:schemeClr val="accent6"/>
          </a:solidFill>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806749-A24B-4A6A-986C-587F6EF4D671}"/>
              </a:ext>
            </a:extLst>
          </p:cNvPr>
          <p:cNvSpPr>
            <a:spLocks noGrp="1"/>
          </p:cNvSpPr>
          <p:nvPr>
            <p:ph type="subTitle" idx="1"/>
          </p:nvPr>
        </p:nvSpPr>
        <p:spPr>
          <a:xfrm>
            <a:off x="1524000" y="3602038"/>
            <a:ext cx="9144000" cy="1655762"/>
          </a:xfrm>
          <a:solidFill>
            <a:schemeClr val="accent5"/>
          </a:solidFill>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2DFB69-9F70-43F5-A5B3-FB6D5868A51D}"/>
              </a:ext>
            </a:extLst>
          </p:cNvPr>
          <p:cNvSpPr>
            <a:spLocks noGrp="1"/>
          </p:cNvSpPr>
          <p:nvPr>
            <p:ph type="dt" sz="half" idx="10"/>
          </p:nvPr>
        </p:nvSpPr>
        <p:spPr/>
        <p:txBody>
          <a:bodyPr/>
          <a:lstStyle/>
          <a:p>
            <a:fld id="{F566DCA7-60EA-4E5B-BD76-BDAA732B4E08}" type="datetime1">
              <a:rPr lang="en-US" smtClean="0"/>
              <a:t>9/23/2024</a:t>
            </a:fld>
            <a:endParaRPr lang="en-US" dirty="0"/>
          </a:p>
        </p:txBody>
      </p:sp>
      <p:sp>
        <p:nvSpPr>
          <p:cNvPr id="5" name="Footer Placeholder 4">
            <a:extLst>
              <a:ext uri="{FF2B5EF4-FFF2-40B4-BE49-F238E27FC236}">
                <a16:creationId xmlns:a16="http://schemas.microsoft.com/office/drawing/2014/main" id="{35BF084F-9459-44C7-9A4F-EA985CBD45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E70121-A7BC-4522-91DC-A5E9C77CF66B}"/>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1231291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24A1-55DA-4B2F-AA89-5A0050741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D575C-A05D-455B-8B6C-035E1CADF0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3C301-BB91-454D-A097-BC0A5FB236CF}"/>
              </a:ext>
            </a:extLst>
          </p:cNvPr>
          <p:cNvSpPr>
            <a:spLocks noGrp="1"/>
          </p:cNvSpPr>
          <p:nvPr>
            <p:ph type="dt" sz="half" idx="10"/>
          </p:nvPr>
        </p:nvSpPr>
        <p:spPr/>
        <p:txBody>
          <a:bodyPr/>
          <a:lstStyle/>
          <a:p>
            <a:fld id="{D0285AB6-5DB6-4674-AD99-DCCCF898661E}" type="datetime1">
              <a:rPr lang="en-US" smtClean="0"/>
              <a:t>9/23/2024</a:t>
            </a:fld>
            <a:endParaRPr lang="en-US" dirty="0"/>
          </a:p>
        </p:txBody>
      </p:sp>
      <p:sp>
        <p:nvSpPr>
          <p:cNvPr id="5" name="Footer Placeholder 4">
            <a:extLst>
              <a:ext uri="{FF2B5EF4-FFF2-40B4-BE49-F238E27FC236}">
                <a16:creationId xmlns:a16="http://schemas.microsoft.com/office/drawing/2014/main" id="{682EF7DE-2074-4594-BC01-5098927CEB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B51306-1209-407A-9686-F0CC3C87E5F8}"/>
              </a:ext>
            </a:extLst>
          </p:cNvPr>
          <p:cNvSpPr>
            <a:spLocks noGrp="1"/>
          </p:cNvSpPr>
          <p:nvPr>
            <p:ph type="sldNum" sz="quarter" idx="12"/>
          </p:nvPr>
        </p:nvSpPr>
        <p:spPr/>
        <p:txBody>
          <a:bodyPr/>
          <a:lstStyle>
            <a:lvl1pPr>
              <a:defRPr/>
            </a:lvl1pPr>
          </a:lstStyle>
          <a:p>
            <a:fld id="{03A7E629-3192-455D-AF9D-2051BA73F86B}" type="slidenum">
              <a:rPr lang="en-US" smtClean="0"/>
              <a:pPr/>
              <a:t>‹#›</a:t>
            </a:fld>
            <a:endParaRPr lang="en-US" dirty="0"/>
          </a:p>
        </p:txBody>
      </p:sp>
    </p:spTree>
    <p:extLst>
      <p:ext uri="{BB962C8B-B14F-4D97-AF65-F5344CB8AC3E}">
        <p14:creationId xmlns:p14="http://schemas.microsoft.com/office/powerpoint/2010/main" val="3775624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318C-BCA9-4EE2-92CA-E777D65479B6}"/>
              </a:ext>
            </a:extLst>
          </p:cNvPr>
          <p:cNvSpPr>
            <a:spLocks noGrp="1"/>
          </p:cNvSpPr>
          <p:nvPr>
            <p:ph type="title"/>
          </p:nvPr>
        </p:nvSpPr>
        <p:spPr>
          <a:xfrm>
            <a:off x="831850" y="1709738"/>
            <a:ext cx="10515600" cy="2852737"/>
          </a:xfrm>
          <a:solidFill>
            <a:schemeClr val="accent6"/>
          </a:solidFill>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44B899-57DE-47B7-9ED2-60CE1ABD69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E48058-400F-42C7-89A6-4F715CF16DE1}"/>
              </a:ext>
            </a:extLst>
          </p:cNvPr>
          <p:cNvSpPr>
            <a:spLocks noGrp="1"/>
          </p:cNvSpPr>
          <p:nvPr>
            <p:ph type="dt" sz="half" idx="10"/>
          </p:nvPr>
        </p:nvSpPr>
        <p:spPr/>
        <p:txBody>
          <a:bodyPr/>
          <a:lstStyle/>
          <a:p>
            <a:fld id="{3C5CB913-D618-4E1B-B100-025E7C278A39}" type="datetime1">
              <a:rPr lang="en-US" smtClean="0"/>
              <a:t>9/23/2024</a:t>
            </a:fld>
            <a:endParaRPr lang="en-US" dirty="0"/>
          </a:p>
        </p:txBody>
      </p:sp>
      <p:sp>
        <p:nvSpPr>
          <p:cNvPr id="5" name="Footer Placeholder 4">
            <a:extLst>
              <a:ext uri="{FF2B5EF4-FFF2-40B4-BE49-F238E27FC236}">
                <a16:creationId xmlns:a16="http://schemas.microsoft.com/office/drawing/2014/main" id="{FE966D88-C6EF-473C-91CB-2195F94372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D095AB-CD8D-406F-935A-15B8F5094599}"/>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54382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9413C-F15C-4B1C-906F-CF04A9E4A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5571C6-19D5-4B9A-9AE2-2B8454FF3D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69B046-4E7C-4D76-A4B6-2791F55B8A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8E8C12-25C5-4E56-88D3-B6A65E1B2EE0}"/>
              </a:ext>
            </a:extLst>
          </p:cNvPr>
          <p:cNvSpPr>
            <a:spLocks noGrp="1"/>
          </p:cNvSpPr>
          <p:nvPr>
            <p:ph type="dt" sz="half" idx="10"/>
          </p:nvPr>
        </p:nvSpPr>
        <p:spPr/>
        <p:txBody>
          <a:bodyPr/>
          <a:lstStyle/>
          <a:p>
            <a:fld id="{B7593EFF-954A-4E2F-BB46-AE3780A92093}" type="datetime1">
              <a:rPr lang="en-US" smtClean="0"/>
              <a:t>9/23/2024</a:t>
            </a:fld>
            <a:endParaRPr lang="en-US" dirty="0"/>
          </a:p>
        </p:txBody>
      </p:sp>
      <p:sp>
        <p:nvSpPr>
          <p:cNvPr id="6" name="Footer Placeholder 5">
            <a:extLst>
              <a:ext uri="{FF2B5EF4-FFF2-40B4-BE49-F238E27FC236}">
                <a16:creationId xmlns:a16="http://schemas.microsoft.com/office/drawing/2014/main" id="{A7177C11-35AB-4A5C-A346-96878B13AD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E37FD4-AE5F-4207-9E32-8E24F921E657}"/>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2278095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2953-358C-4535-B44E-CC8AD6445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571D1-9FEF-4317-9BE5-9D1DB8579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51151B-6C31-4AD4-8BAB-FB9F8CA151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539E4B-2DBD-4FB5-8FDE-F159C075D6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9B9196-7B54-4197-A435-9C9D2CA1A6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347F64-B05C-4FCB-BE25-533F86792FDC}"/>
              </a:ext>
            </a:extLst>
          </p:cNvPr>
          <p:cNvSpPr>
            <a:spLocks noGrp="1"/>
          </p:cNvSpPr>
          <p:nvPr>
            <p:ph type="dt" sz="half" idx="10"/>
          </p:nvPr>
        </p:nvSpPr>
        <p:spPr/>
        <p:txBody>
          <a:bodyPr/>
          <a:lstStyle/>
          <a:p>
            <a:fld id="{15D56C74-849B-4833-850C-C8893024911C}" type="datetime1">
              <a:rPr lang="en-US" smtClean="0"/>
              <a:t>9/23/2024</a:t>
            </a:fld>
            <a:endParaRPr lang="en-US" dirty="0"/>
          </a:p>
        </p:txBody>
      </p:sp>
      <p:sp>
        <p:nvSpPr>
          <p:cNvPr id="8" name="Footer Placeholder 7">
            <a:extLst>
              <a:ext uri="{FF2B5EF4-FFF2-40B4-BE49-F238E27FC236}">
                <a16:creationId xmlns:a16="http://schemas.microsoft.com/office/drawing/2014/main" id="{D8253C4B-CC90-4009-9A42-DF0A9E4127F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9F39744-5F83-451B-9B20-5158A1915D52}"/>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3565057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B5AB-1FED-4F84-9F8D-B8EA6C571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B0506-AF9D-4251-8A24-DAF4BFA2EB53}"/>
              </a:ext>
            </a:extLst>
          </p:cNvPr>
          <p:cNvSpPr>
            <a:spLocks noGrp="1"/>
          </p:cNvSpPr>
          <p:nvPr>
            <p:ph type="dt" sz="half" idx="10"/>
          </p:nvPr>
        </p:nvSpPr>
        <p:spPr/>
        <p:txBody>
          <a:bodyPr/>
          <a:lstStyle/>
          <a:p>
            <a:fld id="{7E1FCC55-59F6-4FDF-AC9C-8CB4E5257C3F}" type="datetime1">
              <a:rPr lang="en-US" smtClean="0"/>
              <a:t>9/23/2024</a:t>
            </a:fld>
            <a:endParaRPr lang="en-US" dirty="0"/>
          </a:p>
        </p:txBody>
      </p:sp>
      <p:sp>
        <p:nvSpPr>
          <p:cNvPr id="4" name="Footer Placeholder 3">
            <a:extLst>
              <a:ext uri="{FF2B5EF4-FFF2-40B4-BE49-F238E27FC236}">
                <a16:creationId xmlns:a16="http://schemas.microsoft.com/office/drawing/2014/main" id="{199CFC91-93B0-4213-BF00-9A853B501BA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3AB74F-31FA-4DAD-9544-F40EB5A9187C}"/>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3761586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dirty="0"/>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2145927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085D-3802-42EF-837C-8AC78B8E451C}"/>
              </a:ext>
            </a:extLst>
          </p:cNvPr>
          <p:cNvSpPr>
            <a:spLocks noGrp="1"/>
          </p:cNvSpPr>
          <p:nvPr>
            <p:ph type="dt" sz="half" idx="10"/>
          </p:nvPr>
        </p:nvSpPr>
        <p:spPr/>
        <p:txBody>
          <a:bodyPr/>
          <a:lstStyle/>
          <a:p>
            <a:fld id="{51FA05CB-A5DC-467C-90EC-196A2505CB15}" type="datetime1">
              <a:rPr lang="en-US" smtClean="0"/>
              <a:t>9/23/2024</a:t>
            </a:fld>
            <a:endParaRPr lang="en-US" dirty="0"/>
          </a:p>
        </p:txBody>
      </p:sp>
      <p:sp>
        <p:nvSpPr>
          <p:cNvPr id="3" name="Footer Placeholder 2">
            <a:extLst>
              <a:ext uri="{FF2B5EF4-FFF2-40B4-BE49-F238E27FC236}">
                <a16:creationId xmlns:a16="http://schemas.microsoft.com/office/drawing/2014/main" id="{CD34B899-57FF-4E91-8EE3-CFF0CC127B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C958C0-9EF9-4A81-8040-5E7954CB86FD}"/>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3146417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EA23-2883-4084-A84C-A2AE0EE59C15}"/>
              </a:ext>
            </a:extLst>
          </p:cNvPr>
          <p:cNvSpPr>
            <a:spLocks noGrp="1"/>
          </p:cNvSpPr>
          <p:nvPr>
            <p:ph type="title"/>
          </p:nvPr>
        </p:nvSpPr>
        <p:spPr>
          <a:xfrm>
            <a:off x="839788" y="457200"/>
            <a:ext cx="3932237" cy="1600200"/>
          </a:xfrm>
          <a:solidFill>
            <a:schemeClr val="accent5"/>
          </a:solidFill>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1CD836-13BA-4257-B953-06FA07DC0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D1C315-FE23-4B37-9337-A8F69649AFA3}"/>
              </a:ext>
            </a:extLst>
          </p:cNvPr>
          <p:cNvSpPr>
            <a:spLocks noGrp="1"/>
          </p:cNvSpPr>
          <p:nvPr>
            <p:ph type="body" sz="half" idx="2"/>
          </p:nvPr>
        </p:nvSpPr>
        <p:spPr>
          <a:xfrm>
            <a:off x="839788" y="2057400"/>
            <a:ext cx="3932237" cy="3811588"/>
          </a:xfrm>
          <a:solidFill>
            <a:schemeClr val="accent5"/>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67DFBB-60F3-49E7-B947-D094B45A85A1}"/>
              </a:ext>
            </a:extLst>
          </p:cNvPr>
          <p:cNvSpPr>
            <a:spLocks noGrp="1"/>
          </p:cNvSpPr>
          <p:nvPr>
            <p:ph type="dt" sz="half" idx="10"/>
          </p:nvPr>
        </p:nvSpPr>
        <p:spPr/>
        <p:txBody>
          <a:bodyPr/>
          <a:lstStyle/>
          <a:p>
            <a:fld id="{3945AEDD-376C-4A39-95C0-3EB0AF6AA199}" type="datetime1">
              <a:rPr lang="en-US" smtClean="0"/>
              <a:t>9/23/2024</a:t>
            </a:fld>
            <a:endParaRPr lang="en-US" dirty="0"/>
          </a:p>
        </p:txBody>
      </p:sp>
      <p:sp>
        <p:nvSpPr>
          <p:cNvPr id="6" name="Footer Placeholder 5">
            <a:extLst>
              <a:ext uri="{FF2B5EF4-FFF2-40B4-BE49-F238E27FC236}">
                <a16:creationId xmlns:a16="http://schemas.microsoft.com/office/drawing/2014/main" id="{7081BB49-D4F9-4BE0-B925-845441EE89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CC7ED1-99A6-4E3C-83DD-38DDC00639CF}"/>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976478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EF02-E0CF-48A5-869C-C50246E341AC}"/>
              </a:ext>
            </a:extLst>
          </p:cNvPr>
          <p:cNvSpPr>
            <a:spLocks noGrp="1"/>
          </p:cNvSpPr>
          <p:nvPr>
            <p:ph type="title"/>
          </p:nvPr>
        </p:nvSpPr>
        <p:spPr>
          <a:xfrm>
            <a:off x="839788" y="457200"/>
            <a:ext cx="3932237" cy="1600200"/>
          </a:xfrm>
          <a:solidFill>
            <a:schemeClr val="accent6"/>
          </a:solidFill>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9C57AE-E1C4-4148-94B2-8891718064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2449DBB-5CFC-4541-8609-2CB65B81128E}"/>
              </a:ext>
            </a:extLst>
          </p:cNvPr>
          <p:cNvSpPr>
            <a:spLocks noGrp="1"/>
          </p:cNvSpPr>
          <p:nvPr>
            <p:ph type="body" sz="half" idx="2"/>
          </p:nvPr>
        </p:nvSpPr>
        <p:spPr>
          <a:xfrm>
            <a:off x="839788" y="2057400"/>
            <a:ext cx="3932237" cy="3811588"/>
          </a:xfrm>
          <a:solidFill>
            <a:schemeClr val="accent6"/>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7412F0-B5C4-4ACE-A6F0-1A7ED0133524}"/>
              </a:ext>
            </a:extLst>
          </p:cNvPr>
          <p:cNvSpPr>
            <a:spLocks noGrp="1"/>
          </p:cNvSpPr>
          <p:nvPr>
            <p:ph type="dt" sz="half" idx="10"/>
          </p:nvPr>
        </p:nvSpPr>
        <p:spPr/>
        <p:txBody>
          <a:bodyPr/>
          <a:lstStyle/>
          <a:p>
            <a:fld id="{CECB14B4-053E-4934-8472-84A6A4C1B43A}" type="datetime1">
              <a:rPr lang="en-US" smtClean="0"/>
              <a:t>9/23/2024</a:t>
            </a:fld>
            <a:endParaRPr lang="en-US" dirty="0"/>
          </a:p>
        </p:txBody>
      </p:sp>
      <p:sp>
        <p:nvSpPr>
          <p:cNvPr id="6" name="Footer Placeholder 5">
            <a:extLst>
              <a:ext uri="{FF2B5EF4-FFF2-40B4-BE49-F238E27FC236}">
                <a16:creationId xmlns:a16="http://schemas.microsoft.com/office/drawing/2014/main" id="{F0DB6961-8688-43C8-B0D4-86A23F5001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A002B9-FD70-48BD-8EDB-600C7EB95F67}"/>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3108413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F433-0017-423A-BB40-B3F7FBD02E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F79F94-BED9-4BA6-A827-DC5C45F831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F7E78-2138-4CED-9E12-B435FBC70692}"/>
              </a:ext>
            </a:extLst>
          </p:cNvPr>
          <p:cNvSpPr>
            <a:spLocks noGrp="1"/>
          </p:cNvSpPr>
          <p:nvPr>
            <p:ph type="dt" sz="half" idx="10"/>
          </p:nvPr>
        </p:nvSpPr>
        <p:spPr/>
        <p:txBody>
          <a:bodyPr/>
          <a:lstStyle/>
          <a:p>
            <a:fld id="{9C20AF74-8FDC-4060-8156-90C132F98360}" type="datetime1">
              <a:rPr lang="en-US" smtClean="0"/>
              <a:t>9/23/2024</a:t>
            </a:fld>
            <a:endParaRPr lang="en-US" dirty="0"/>
          </a:p>
        </p:txBody>
      </p:sp>
      <p:sp>
        <p:nvSpPr>
          <p:cNvPr id="5" name="Footer Placeholder 4">
            <a:extLst>
              <a:ext uri="{FF2B5EF4-FFF2-40B4-BE49-F238E27FC236}">
                <a16:creationId xmlns:a16="http://schemas.microsoft.com/office/drawing/2014/main" id="{81D5C703-07A6-4E0D-8701-EB901BB987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B2A74D-14B9-4A02-B0CA-4483C3E644E4}"/>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505219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C9EC8D-CE41-4EF4-A280-480115998C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ED8980-1ACC-41CF-9BC7-306393F980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87318-59DF-48AB-AC32-F00BDA68C01B}"/>
              </a:ext>
            </a:extLst>
          </p:cNvPr>
          <p:cNvSpPr>
            <a:spLocks noGrp="1"/>
          </p:cNvSpPr>
          <p:nvPr>
            <p:ph type="dt" sz="half" idx="10"/>
          </p:nvPr>
        </p:nvSpPr>
        <p:spPr/>
        <p:txBody>
          <a:bodyPr/>
          <a:lstStyle/>
          <a:p>
            <a:fld id="{D0D4DDB2-567A-4ADE-B5B4-4E5B9744D0E2}" type="datetime1">
              <a:rPr lang="en-US" smtClean="0"/>
              <a:t>9/23/2024</a:t>
            </a:fld>
            <a:endParaRPr lang="en-US" dirty="0"/>
          </a:p>
        </p:txBody>
      </p:sp>
      <p:sp>
        <p:nvSpPr>
          <p:cNvPr id="5" name="Footer Placeholder 4">
            <a:extLst>
              <a:ext uri="{FF2B5EF4-FFF2-40B4-BE49-F238E27FC236}">
                <a16:creationId xmlns:a16="http://schemas.microsoft.com/office/drawing/2014/main" id="{CF51E50F-89EA-4D48-9D57-929280EA7B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857387-7F93-4CD2-BFE2-937E5DD9647E}"/>
              </a:ext>
            </a:extLst>
          </p:cNvPr>
          <p:cNvSpPr>
            <a:spLocks noGrp="1"/>
          </p:cNvSpPr>
          <p:nvPr>
            <p:ph type="sldNum" sz="quarter" idx="12"/>
          </p:nvPr>
        </p:nvSpPr>
        <p:spPr/>
        <p:txBody>
          <a:bodyPr/>
          <a:lstStyle/>
          <a:p>
            <a:fld id="{9AF76080-087D-4085-90E8-09AAE1E00536}" type="slidenum">
              <a:rPr lang="en-US" smtClean="0"/>
              <a:t>‹#›</a:t>
            </a:fld>
            <a:endParaRPr lang="en-US" dirty="0"/>
          </a:p>
        </p:txBody>
      </p:sp>
    </p:spTree>
    <p:extLst>
      <p:ext uri="{BB962C8B-B14F-4D97-AF65-F5344CB8AC3E}">
        <p14:creationId xmlns:p14="http://schemas.microsoft.com/office/powerpoint/2010/main" val="311310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F74ACE-F89F-B045-EFCD-F512AD717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A67B2E-F8BA-90F9-86DB-817608AE2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3B62D-5704-A56A-F424-86F04D30D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D9BE61-C5EB-4018-BE6A-1A19E7815084}" type="datetimeFigureOut">
              <a:rPr lang="en-US" smtClean="0"/>
              <a:t>9/23/2024</a:t>
            </a:fld>
            <a:endParaRPr lang="en-US"/>
          </a:p>
        </p:txBody>
      </p:sp>
      <p:sp>
        <p:nvSpPr>
          <p:cNvPr id="5" name="Footer Placeholder 4">
            <a:extLst>
              <a:ext uri="{FF2B5EF4-FFF2-40B4-BE49-F238E27FC236}">
                <a16:creationId xmlns:a16="http://schemas.microsoft.com/office/drawing/2014/main" id="{C3C097A1-D65E-9A5E-5BE0-A9AD2FB9AD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35D4C5-1C23-BBEB-9135-9DFADC015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359F8A-C27B-4012-9365-0E970FAF4605}" type="slidenum">
              <a:rPr lang="en-US" smtClean="0"/>
              <a:t>‹#›</a:t>
            </a:fld>
            <a:endParaRPr lang="en-US"/>
          </a:p>
        </p:txBody>
      </p:sp>
    </p:spTree>
    <p:extLst>
      <p:ext uri="{BB962C8B-B14F-4D97-AF65-F5344CB8AC3E}">
        <p14:creationId xmlns:p14="http://schemas.microsoft.com/office/powerpoint/2010/main" val="10686413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244CB-EF08-4DB6-878B-4358C98A5094}"/>
              </a:ext>
            </a:extLst>
          </p:cNvPr>
          <p:cNvSpPr>
            <a:spLocks noGrp="1"/>
          </p:cNvSpPr>
          <p:nvPr>
            <p:ph type="title"/>
          </p:nvPr>
        </p:nvSpPr>
        <p:spPr>
          <a:xfrm>
            <a:off x="1131216" y="0"/>
            <a:ext cx="11060784" cy="1140644"/>
          </a:xfrm>
          <a:prstGeom prst="rect">
            <a:avLst/>
          </a:prstGeom>
          <a:solidFill>
            <a:schemeClr val="tx2"/>
          </a:solidFill>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8CE85ED-AE30-463B-B3A4-B2D50687B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27DD8-DBD2-4AF4-8166-BDBF2BF21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925158-49A0-43B7-AFE8-9F4170224B7D}" type="datetimeFigureOut">
              <a:rPr lang="en-US" smtClean="0"/>
              <a:t>9/23/2024</a:t>
            </a:fld>
            <a:endParaRPr lang="en-US"/>
          </a:p>
        </p:txBody>
      </p:sp>
      <p:sp>
        <p:nvSpPr>
          <p:cNvPr id="5" name="Footer Placeholder 4">
            <a:extLst>
              <a:ext uri="{FF2B5EF4-FFF2-40B4-BE49-F238E27FC236}">
                <a16:creationId xmlns:a16="http://schemas.microsoft.com/office/drawing/2014/main" id="{86259F49-5D8D-4727-B15C-4DA8B8237A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461886-15EF-4ED4-8279-C770CECFA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6C81F-BB9E-44A1-B095-4862CCDD77D2}" type="slidenum">
              <a:rPr lang="en-US" smtClean="0"/>
              <a:t>‹#›</a:t>
            </a:fld>
            <a:endParaRPr lang="en-US"/>
          </a:p>
        </p:txBody>
      </p:sp>
      <p:sp>
        <p:nvSpPr>
          <p:cNvPr id="10" name="Rectangle 9">
            <a:extLst>
              <a:ext uri="{FF2B5EF4-FFF2-40B4-BE49-F238E27FC236}">
                <a16:creationId xmlns:a16="http://schemas.microsoft.com/office/drawing/2014/main" id="{F9EC17B1-3245-4BEF-A0C5-752356A60BD5}"/>
              </a:ext>
            </a:extLst>
          </p:cNvPr>
          <p:cNvSpPr/>
          <p:nvPr userDrawn="1"/>
        </p:nvSpPr>
        <p:spPr>
          <a:xfrm>
            <a:off x="0" y="1"/>
            <a:ext cx="1131216" cy="114064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3409A58-8C77-4AA0-8D9E-EF8BEEB88FD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9223" y="193675"/>
            <a:ext cx="598977" cy="772658"/>
          </a:xfrm>
          <a:prstGeom prst="rect">
            <a:avLst/>
          </a:prstGeom>
        </p:spPr>
      </p:pic>
    </p:spTree>
    <p:extLst>
      <p:ext uri="{BB962C8B-B14F-4D97-AF65-F5344CB8AC3E}">
        <p14:creationId xmlns:p14="http://schemas.microsoft.com/office/powerpoint/2010/main" val="132825560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marL="0" indent="0" algn="l" defTabSz="914400" rtl="0" eaLnBrk="1" latinLnBrk="0" hangingPunct="1">
        <a:lnSpc>
          <a:spcPct val="90000"/>
        </a:lnSpc>
        <a:spcBef>
          <a:spcPct val="0"/>
        </a:spcBef>
        <a:buNone/>
        <a:defRPr sz="4400" b="1" kern="1200">
          <a:solidFill>
            <a:schemeClr val="bg1"/>
          </a:solidFill>
          <a:latin typeface="Lato Black" panose="020F0A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98343-329C-4670-A2FA-F578AE52C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D6948F-6FC4-4E5F-A152-C85C87EAF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74F1F-06E6-4AF5-8FC8-0354F0B73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9F7229F-F486-484D-A0EE-0115F6ED1721}" type="datetime1">
              <a:rPr lang="en-US" smtClean="0"/>
              <a:t>9/23/2024</a:t>
            </a:fld>
            <a:endParaRPr lang="en-US" dirty="0"/>
          </a:p>
        </p:txBody>
      </p:sp>
      <p:sp>
        <p:nvSpPr>
          <p:cNvPr id="5" name="Footer Placeholder 4">
            <a:extLst>
              <a:ext uri="{FF2B5EF4-FFF2-40B4-BE49-F238E27FC236}">
                <a16:creationId xmlns:a16="http://schemas.microsoft.com/office/drawing/2014/main" id="{889F9D82-1E51-4B2B-89B0-45B640C3E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5AC3A0F-CE06-4514-8A7E-F43D55976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AF76080-087D-4085-90E8-09AAE1E00536}" type="slidenum">
              <a:rPr lang="en-US" smtClean="0"/>
              <a:pPr/>
              <a:t>‹#›</a:t>
            </a:fld>
            <a:endParaRPr lang="en-US" dirty="0"/>
          </a:p>
        </p:txBody>
      </p:sp>
      <p:pic>
        <p:nvPicPr>
          <p:cNvPr id="7" name="Picture 6">
            <a:extLst>
              <a:ext uri="{FF2B5EF4-FFF2-40B4-BE49-F238E27FC236}">
                <a16:creationId xmlns:a16="http://schemas.microsoft.com/office/drawing/2014/main" id="{29D8AA56-56F1-4CD7-8922-52A710BC00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59164" y="365125"/>
            <a:ext cx="931135" cy="1220927"/>
          </a:xfrm>
          <a:prstGeom prst="rect">
            <a:avLst/>
          </a:prstGeom>
        </p:spPr>
      </p:pic>
    </p:spTree>
    <p:extLst>
      <p:ext uri="{BB962C8B-B14F-4D97-AF65-F5344CB8AC3E}">
        <p14:creationId xmlns:p14="http://schemas.microsoft.com/office/powerpoint/2010/main" val="201776952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onprofitvote.org/wp-content/uploads/2021/10/List-Seven-Tips-on-Getting-Out-the-Vote-2020.pdf"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www.nonprofitvote.org/wp-content/uploads/2022/01/nonpartisan-election-activities-501c3-nonprofits-1.pdf"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hyperlink" Target="https://nlihc.org/resource/federal-housing-agencies-promote-voting-rights-and-access-hud-assisted-residents-and"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hyperlink" Target="https://voto.pa/plan." TargetMode="External"/><Relationship Id="rId4" Type="http://schemas.openxmlformats.org/officeDocument/2006/relationships/hyperlink" Target="https://vote.pa/es/pla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845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a:t>Why?</a:t>
            </a:r>
          </a:p>
        </p:txBody>
      </p:sp>
      <p:sp>
        <p:nvSpPr>
          <p:cNvPr id="4" name="Content Placeholder 3">
            <a:extLst>
              <a:ext uri="{FF2B5EF4-FFF2-40B4-BE49-F238E27FC236}">
                <a16:creationId xmlns:a16="http://schemas.microsoft.com/office/drawing/2014/main" id="{0E7984AA-D9FE-304F-E9DE-041B4B15CE1B}"/>
              </a:ext>
            </a:extLst>
          </p:cNvPr>
          <p:cNvSpPr>
            <a:spLocks noGrp="1"/>
          </p:cNvSpPr>
          <p:nvPr>
            <p:ph idx="1"/>
          </p:nvPr>
        </p:nvSpPr>
        <p:spPr>
          <a:xfrm>
            <a:off x="395925" y="1515134"/>
            <a:ext cx="10515600" cy="4643582"/>
          </a:xfrm>
        </p:spPr>
        <p: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lang="en-US" i="1">
                <a:solidFill>
                  <a:schemeClr val="tx2"/>
                </a:solidFill>
                <a:latin typeface="Calibri" panose="020F0502020204030204" pitchFamily="34" charset="0"/>
                <a:ea typeface="Calibri" panose="020F0502020204030204" pitchFamily="34" charset="0"/>
                <a:cs typeface="Times New Roman" panose="02020603050405020304" pitchFamily="18" charset="0"/>
              </a:rPr>
              <a:t>P</a:t>
            </a:r>
            <a:r>
              <a:rPr lang="en-US" sz="2800" i="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eople are more likely to participate when contacted by someone they know</a:t>
            </a:r>
          </a:p>
          <a:p>
            <a:pPr marL="457200" marR="0" lvl="0" indent="0" algn="l" defTabSz="914400" rtl="0" eaLnBrk="1" fontAlgn="auto" latinLnBrk="0" hangingPunct="1">
              <a:lnSpc>
                <a:spcPct val="107000"/>
              </a:lnSpc>
              <a:spcBef>
                <a:spcPts val="0"/>
              </a:spcBef>
              <a:spcAft>
                <a:spcPts val="0"/>
              </a:spcAft>
              <a:buClrTx/>
              <a:buSzTx/>
              <a:buFontTx/>
              <a:buNone/>
              <a:tabLst/>
              <a:defRPr/>
            </a:pPr>
            <a:endParaRPr lang="en-US">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lang="en-US" sz="2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Voters respond best to other people, especially friends, neighbors, and community-based agencies that are familiar and trusted. </a:t>
            </a:r>
          </a:p>
          <a:p>
            <a:pPr marL="457200" marR="0" lvl="0" indent="0" algn="l" defTabSz="914400" rtl="0" eaLnBrk="1" fontAlgn="auto" latinLnBrk="0" hangingPunct="1">
              <a:lnSpc>
                <a:spcPct val="107000"/>
              </a:lnSpc>
              <a:spcBef>
                <a:spcPts val="0"/>
              </a:spcBef>
              <a:spcAft>
                <a:spcPts val="0"/>
              </a:spcAft>
              <a:buClrTx/>
              <a:buSzTx/>
              <a:buFontTx/>
              <a:buNone/>
              <a:tabLst/>
              <a:defRPr/>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r>
              <a:rPr lang="en-US" sz="2800" u="sng">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https://www.nonprofitvote.org/wp-content/uploads/2021/10/List-Seven-Tips-on-Getting-Out-the-Vote-2020.pdf</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33256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B44A95-1AA2-44C3-959B-7FC7A7C0C73C}"/>
              </a:ext>
            </a:extLst>
          </p:cNvPr>
          <p:cNvSpPr>
            <a:spLocks noGrp="1"/>
          </p:cNvSpPr>
          <p:nvPr>
            <p:ph idx="1"/>
          </p:nvPr>
        </p:nvSpPr>
        <p:spPr>
          <a:xfrm>
            <a:off x="146304" y="1523873"/>
            <a:ext cx="11353800" cy="4351338"/>
          </a:xfrm>
        </p:spPr>
        <p:txBody>
          <a:bodyPr vert="horz" lIns="91440" tIns="45720" rIns="91440" bIns="45720" rtlCol="0" anchor="t">
            <a:noAutofit/>
          </a:bodyPr>
          <a:lstStyle/>
          <a:p>
            <a:pPr lvl="1"/>
            <a:endParaRPr lang="en-US" sz="2800"/>
          </a:p>
          <a:p>
            <a:pPr marL="457200" lvl="1" indent="0">
              <a:buNone/>
            </a:pPr>
            <a:r>
              <a:rPr lang="en-US" sz="2800" i="1">
                <a:solidFill>
                  <a:schemeClr val="tx2"/>
                </a:solidFill>
                <a:latin typeface="Lato"/>
                <a:ea typeface="Lato"/>
                <a:cs typeface="Lato"/>
              </a:rPr>
              <a:t>The IRS affirmatively states that 501(c)(3) organizations may conduct voter engagement or connect with candidates on a nonpartisan basis. </a:t>
            </a:r>
            <a:endParaRPr lang="en-US" sz="2800" i="1">
              <a:solidFill>
                <a:schemeClr val="tx2"/>
              </a:solidFill>
              <a:ea typeface="Lato"/>
              <a:cs typeface="Lato"/>
            </a:endParaRPr>
          </a:p>
          <a:p>
            <a:pPr marL="457200" lvl="1" indent="0">
              <a:buNone/>
            </a:pPr>
            <a:endParaRPr lang="en-US" sz="2800" i="1"/>
          </a:p>
          <a:p>
            <a:pPr marL="457200" lvl="1" indent="0">
              <a:buNone/>
            </a:pPr>
            <a:endParaRPr lang="en-US" i="1">
              <a:ea typeface="Lato"/>
              <a:cs typeface="Lato"/>
            </a:endParaRPr>
          </a:p>
          <a:p>
            <a:pPr marL="457200" lvl="1" indent="0">
              <a:buNone/>
            </a:pPr>
            <a:endParaRPr lang="en-US"/>
          </a:p>
          <a:p>
            <a:pPr lvl="1"/>
            <a:r>
              <a:rPr lang="en-US">
                <a:latin typeface="Lato"/>
                <a:ea typeface="Lato"/>
                <a:cs typeface="Lato"/>
                <a:hlinkClick r:id="rId3"/>
              </a:rPr>
              <a:t>https://www.nonprofitvote.org/wp-content/uploads/2022/01/nonpartisan-election-activities-501c3-nonprofits-1.pdf</a:t>
            </a:r>
            <a:endParaRPr lang="en-US">
              <a:latin typeface="Lato"/>
              <a:ea typeface="Lato"/>
              <a:cs typeface="Lato"/>
            </a:endParaRPr>
          </a:p>
          <a:p>
            <a:pPr lvl="1"/>
            <a:r>
              <a:rPr lang="en-US">
                <a:latin typeface="Lato"/>
                <a:ea typeface="Lato"/>
                <a:cs typeface="Lato"/>
                <a:hlinkClick r:id="rId4"/>
              </a:rPr>
              <a:t>https://nlihc.org/resource/federal-housing-agencies-promote-voting-rights-and-access-hud-assisted-residents-and</a:t>
            </a:r>
            <a:endParaRPr lang="en-US">
              <a:latin typeface="Lato"/>
              <a:ea typeface="Lato"/>
              <a:cs typeface="Lato"/>
            </a:endParaRPr>
          </a:p>
          <a:p>
            <a:pPr lvl="1"/>
            <a:endParaRPr lang="en-US" sz="2800"/>
          </a:p>
        </p:txBody>
      </p:sp>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sz="4000"/>
              <a:t>The Rules: What Can Nonprofits Do?</a:t>
            </a:r>
          </a:p>
        </p:txBody>
      </p:sp>
    </p:spTree>
    <p:extLst>
      <p:ext uri="{BB962C8B-B14F-4D97-AF65-F5344CB8AC3E}">
        <p14:creationId xmlns:p14="http://schemas.microsoft.com/office/powerpoint/2010/main" val="406840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B44A95-1AA2-44C3-959B-7FC7A7C0C73C}"/>
              </a:ext>
            </a:extLst>
          </p:cNvPr>
          <p:cNvSpPr>
            <a:spLocks noGrp="1"/>
          </p:cNvSpPr>
          <p:nvPr>
            <p:ph idx="1"/>
          </p:nvPr>
        </p:nvSpPr>
        <p:spPr>
          <a:xfrm>
            <a:off x="224363" y="1478339"/>
            <a:ext cx="11353800" cy="4822336"/>
          </a:xfrm>
        </p:spPr>
        <p:txBody>
          <a:bodyPr vert="horz" lIns="91440" tIns="45720" rIns="91440" bIns="45720" rtlCol="0" anchor="t">
            <a:noAutofit/>
          </a:bodyPr>
          <a:lstStyle/>
          <a:p>
            <a:pPr marL="457200" lvl="1" indent="0">
              <a:buNone/>
            </a:pPr>
            <a:r>
              <a:rPr lang="en-US" sz="2800" i="1">
                <a:solidFill>
                  <a:schemeClr val="tx2"/>
                </a:solidFill>
                <a:latin typeface="Lato"/>
                <a:ea typeface="Lato"/>
                <a:cs typeface="Lato"/>
              </a:rPr>
              <a:t>You can:</a:t>
            </a:r>
          </a:p>
          <a:p>
            <a:pPr marL="457200" lvl="1" indent="0">
              <a:buNone/>
            </a:pPr>
            <a:endParaRPr lang="en-US" sz="2800">
              <a:solidFill>
                <a:schemeClr val="tx2"/>
              </a:solidFill>
            </a:endParaRPr>
          </a:p>
          <a:p>
            <a:pPr lvl="1">
              <a:lnSpc>
                <a:spcPct val="100000"/>
              </a:lnSpc>
            </a:pPr>
            <a:r>
              <a:rPr lang="en-US">
                <a:solidFill>
                  <a:schemeClr val="tx2"/>
                </a:solidFill>
                <a:latin typeface="Lato"/>
                <a:ea typeface="Lato"/>
                <a:cs typeface="Lato"/>
              </a:rPr>
              <a:t>Conduct or promote voter registration in your communications and client/community-facing events</a:t>
            </a:r>
          </a:p>
          <a:p>
            <a:pPr lvl="1">
              <a:lnSpc>
                <a:spcPct val="100000"/>
              </a:lnSpc>
            </a:pPr>
            <a:r>
              <a:rPr lang="en-US">
                <a:solidFill>
                  <a:schemeClr val="tx2"/>
                </a:solidFill>
                <a:latin typeface="Lato"/>
                <a:ea typeface="Lato"/>
                <a:cs typeface="Lato"/>
              </a:rPr>
              <a:t>Host voter registration and voter ID clinics</a:t>
            </a:r>
          </a:p>
          <a:p>
            <a:pPr lvl="1">
              <a:lnSpc>
                <a:spcPct val="100000"/>
              </a:lnSpc>
            </a:pPr>
            <a:r>
              <a:rPr lang="en-US">
                <a:solidFill>
                  <a:schemeClr val="tx2"/>
                </a:solidFill>
                <a:latin typeface="Lato"/>
                <a:ea typeface="Lato"/>
                <a:cs typeface="Lato"/>
              </a:rPr>
              <a:t>Remind people of registration deadlines and encourage them to vote</a:t>
            </a:r>
          </a:p>
          <a:p>
            <a:pPr lvl="1">
              <a:lnSpc>
                <a:spcPct val="100000"/>
              </a:lnSpc>
            </a:pPr>
            <a:r>
              <a:rPr lang="en-US">
                <a:solidFill>
                  <a:schemeClr val="tx2"/>
                </a:solidFill>
                <a:latin typeface="Lato"/>
                <a:ea typeface="Lato"/>
                <a:cs typeface="Lato"/>
              </a:rPr>
              <a:t>Educate voters on the voting process </a:t>
            </a:r>
            <a:endParaRPr lang="en-US">
              <a:solidFill>
                <a:schemeClr val="tx2"/>
              </a:solidFill>
              <a:ea typeface="Lato"/>
              <a:cs typeface="Lato"/>
            </a:endParaRPr>
          </a:p>
          <a:p>
            <a:pPr lvl="1">
              <a:lnSpc>
                <a:spcPct val="100000"/>
              </a:lnSpc>
            </a:pPr>
            <a:r>
              <a:rPr lang="en-US">
                <a:solidFill>
                  <a:schemeClr val="tx2"/>
                </a:solidFill>
                <a:latin typeface="Lato"/>
                <a:ea typeface="Lato"/>
                <a:cs typeface="Lato"/>
              </a:rPr>
              <a:t>Host a candidate forum</a:t>
            </a:r>
            <a:endParaRPr lang="en-US">
              <a:solidFill>
                <a:schemeClr val="tx2"/>
              </a:solidFill>
              <a:ea typeface="Lato"/>
              <a:cs typeface="Lato"/>
            </a:endParaRPr>
          </a:p>
          <a:p>
            <a:pPr lvl="1">
              <a:lnSpc>
                <a:spcPct val="100000"/>
              </a:lnSpc>
            </a:pPr>
            <a:r>
              <a:rPr lang="en-US">
                <a:solidFill>
                  <a:schemeClr val="tx2"/>
                </a:solidFill>
                <a:latin typeface="Lato"/>
                <a:ea typeface="Lato"/>
                <a:cs typeface="Lato"/>
              </a:rPr>
              <a:t>Distribute sample ballots or nonpartisan voter guides</a:t>
            </a:r>
          </a:p>
          <a:p>
            <a:pPr lvl="1">
              <a:lnSpc>
                <a:spcPct val="100000"/>
              </a:lnSpc>
            </a:pPr>
            <a:r>
              <a:rPr lang="en-US">
                <a:solidFill>
                  <a:schemeClr val="tx2"/>
                </a:solidFill>
                <a:latin typeface="Lato"/>
                <a:ea typeface="Lato"/>
                <a:cs typeface="Lato"/>
              </a:rPr>
              <a:t>Support, oppose, or host a conversation on a ballot measure</a:t>
            </a:r>
            <a:endParaRPr lang="en-US">
              <a:solidFill>
                <a:schemeClr val="tx2"/>
              </a:solidFill>
              <a:ea typeface="Lato"/>
              <a:cs typeface="Lato"/>
            </a:endParaRPr>
          </a:p>
          <a:p>
            <a:pPr lvl="1">
              <a:lnSpc>
                <a:spcPct val="100000"/>
              </a:lnSpc>
            </a:pPr>
            <a:r>
              <a:rPr lang="en-US">
                <a:solidFill>
                  <a:schemeClr val="tx2"/>
                </a:solidFill>
                <a:latin typeface="Lato"/>
                <a:ea typeface="Lato"/>
                <a:cs typeface="Lato"/>
              </a:rPr>
              <a:t>Encourage people to vote </a:t>
            </a:r>
            <a:endParaRPr lang="en-US">
              <a:solidFill>
                <a:schemeClr val="tx2"/>
              </a:solidFill>
              <a:ea typeface="Lato"/>
              <a:cs typeface="Lato"/>
            </a:endParaRPr>
          </a:p>
          <a:p>
            <a:pPr marL="457200" lvl="1" indent="0">
              <a:lnSpc>
                <a:spcPct val="100000"/>
              </a:lnSpc>
              <a:buNone/>
            </a:pPr>
            <a:endParaRPr lang="en-US">
              <a:solidFill>
                <a:schemeClr val="tx2"/>
              </a:solidFill>
              <a:ea typeface="Lato"/>
              <a:cs typeface="Lato"/>
            </a:endParaRPr>
          </a:p>
        </p:txBody>
      </p:sp>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a:t>What </a:t>
            </a:r>
            <a:r>
              <a:rPr lang="en-US" i="1"/>
              <a:t>Can</a:t>
            </a:r>
            <a:r>
              <a:rPr lang="en-US"/>
              <a:t> Nonprofits Do?</a:t>
            </a:r>
          </a:p>
        </p:txBody>
      </p:sp>
    </p:spTree>
    <p:extLst>
      <p:ext uri="{BB962C8B-B14F-4D97-AF65-F5344CB8AC3E}">
        <p14:creationId xmlns:p14="http://schemas.microsoft.com/office/powerpoint/2010/main" val="302351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B44A95-1AA2-44C3-959B-7FC7A7C0C73C}"/>
              </a:ext>
            </a:extLst>
          </p:cNvPr>
          <p:cNvSpPr>
            <a:spLocks noGrp="1"/>
          </p:cNvSpPr>
          <p:nvPr>
            <p:ph idx="1"/>
          </p:nvPr>
        </p:nvSpPr>
        <p:spPr>
          <a:xfrm>
            <a:off x="168606" y="1813805"/>
            <a:ext cx="11353800" cy="4351338"/>
          </a:xfrm>
        </p:spPr>
        <p:txBody>
          <a:bodyPr vert="horz" lIns="91440" tIns="45720" rIns="91440" bIns="45720" rtlCol="0" anchor="t">
            <a:noAutofit/>
          </a:bodyPr>
          <a:lstStyle/>
          <a:p>
            <a:pPr marL="457200" lvl="1" indent="0">
              <a:buNone/>
            </a:pPr>
            <a:r>
              <a:rPr lang="en-US" i="1">
                <a:solidFill>
                  <a:schemeClr val="tx2"/>
                </a:solidFill>
                <a:latin typeface="Lato"/>
                <a:ea typeface="Lato"/>
                <a:cs typeface="Lato"/>
              </a:rPr>
              <a:t>You can NOT:</a:t>
            </a:r>
          </a:p>
          <a:p>
            <a:pPr lvl="1"/>
            <a:endParaRPr lang="en-US" sz="2000">
              <a:solidFill>
                <a:schemeClr val="tx2"/>
              </a:solidFill>
            </a:endParaRPr>
          </a:p>
          <a:p>
            <a:pPr lvl="1">
              <a:lnSpc>
                <a:spcPct val="100000"/>
              </a:lnSpc>
            </a:pPr>
            <a:r>
              <a:rPr lang="en-US">
                <a:solidFill>
                  <a:schemeClr val="tx2"/>
                </a:solidFill>
                <a:latin typeface="Lato"/>
                <a:ea typeface="Lato"/>
                <a:cs typeface="Lato"/>
              </a:rPr>
              <a:t>Endorse a candidate. </a:t>
            </a:r>
            <a:endParaRPr lang="en-US">
              <a:solidFill>
                <a:schemeClr val="tx2"/>
              </a:solidFill>
              <a:ea typeface="Lato"/>
              <a:cs typeface="Lato"/>
            </a:endParaRPr>
          </a:p>
          <a:p>
            <a:pPr lvl="1">
              <a:lnSpc>
                <a:spcPct val="100000"/>
              </a:lnSpc>
            </a:pPr>
            <a:r>
              <a:rPr lang="en-US">
                <a:solidFill>
                  <a:schemeClr val="tx2"/>
                </a:solidFill>
                <a:latin typeface="Lato"/>
                <a:ea typeface="Lato"/>
                <a:cs typeface="Lato"/>
              </a:rPr>
              <a:t>Make a campaign contribution</a:t>
            </a:r>
          </a:p>
          <a:p>
            <a:pPr lvl="1">
              <a:lnSpc>
                <a:spcPct val="100000"/>
              </a:lnSpc>
            </a:pPr>
            <a:r>
              <a:rPr lang="en-US">
                <a:solidFill>
                  <a:schemeClr val="tx2"/>
                </a:solidFill>
                <a:latin typeface="Lato"/>
                <a:ea typeface="Lato"/>
                <a:cs typeface="Lato"/>
              </a:rPr>
              <a:t>Rate or rank candidates on who is most favorable </a:t>
            </a:r>
          </a:p>
          <a:p>
            <a:pPr lvl="1">
              <a:lnSpc>
                <a:spcPct val="100000"/>
              </a:lnSpc>
            </a:pPr>
            <a:r>
              <a:rPr lang="en-US">
                <a:solidFill>
                  <a:schemeClr val="tx2"/>
                </a:solidFill>
                <a:latin typeface="Lato"/>
                <a:ea typeface="Lato"/>
                <a:cs typeface="Lato"/>
              </a:rPr>
              <a:t>Let candidates use your facilities or resources </a:t>
            </a:r>
          </a:p>
          <a:p>
            <a:pPr marL="457200" lvl="1" indent="0">
              <a:lnSpc>
                <a:spcPct val="100000"/>
              </a:lnSpc>
              <a:buNone/>
            </a:pPr>
            <a:endParaRPr lang="en-US">
              <a:solidFill>
                <a:schemeClr val="tx2"/>
              </a:solidFill>
              <a:latin typeface="Lato"/>
              <a:ea typeface="Lato"/>
              <a:cs typeface="Lato"/>
            </a:endParaRPr>
          </a:p>
          <a:p>
            <a:pPr marL="457200" lvl="1" indent="0">
              <a:lnSpc>
                <a:spcPct val="100000"/>
              </a:lnSpc>
              <a:buNone/>
            </a:pPr>
            <a:r>
              <a:rPr lang="en-US">
                <a:solidFill>
                  <a:schemeClr val="tx2"/>
                </a:solidFill>
                <a:latin typeface="Lato"/>
                <a:ea typeface="Lato"/>
                <a:cs typeface="Lato"/>
              </a:rPr>
              <a:t>Nonprofits may conduct any type of get out the vote activity to encourage people to vote as long as it is about participating as a voter and not suggesting who to vote for.</a:t>
            </a:r>
            <a:endParaRPr lang="en-US">
              <a:solidFill>
                <a:schemeClr val="tx2"/>
              </a:solidFill>
              <a:ea typeface="Lato" panose="020F0502020204030203" pitchFamily="34" charset="0"/>
              <a:cs typeface="Lato" panose="020F0502020204030203" pitchFamily="34" charset="0"/>
            </a:endParaRPr>
          </a:p>
          <a:p>
            <a:pPr lvl="1"/>
            <a:endParaRPr lang="en-US">
              <a:solidFill>
                <a:srgbClr val="000000"/>
              </a:solidFill>
              <a:ea typeface="Lato" panose="020F0502020204030203" pitchFamily="34" charset="0"/>
              <a:cs typeface="Lato" panose="020F0502020204030203" pitchFamily="34" charset="0"/>
            </a:endParaRPr>
          </a:p>
          <a:p>
            <a:pPr lvl="1"/>
            <a:endParaRPr lang="en-US" sz="2000">
              <a:ea typeface="Lato" panose="020F0502020204030203" pitchFamily="34" charset="0"/>
              <a:cs typeface="Lato" panose="020F0502020204030203" pitchFamily="34" charset="0"/>
            </a:endParaRPr>
          </a:p>
          <a:p>
            <a:pPr lvl="1"/>
            <a:endParaRPr lang="en-US" sz="200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a:t>What </a:t>
            </a:r>
            <a:r>
              <a:rPr lang="en-US" i="1"/>
              <a:t>Can’t</a:t>
            </a:r>
            <a:r>
              <a:rPr lang="en-US"/>
              <a:t> Nonprofits Do?</a:t>
            </a:r>
          </a:p>
        </p:txBody>
      </p:sp>
    </p:spTree>
    <p:extLst>
      <p:ext uri="{BB962C8B-B14F-4D97-AF65-F5344CB8AC3E}">
        <p14:creationId xmlns:p14="http://schemas.microsoft.com/office/powerpoint/2010/main" val="36624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109237-1E70-38A0-EDCF-5B1EA33D2A1E}"/>
              </a:ext>
            </a:extLst>
          </p:cNvPr>
          <p:cNvSpPr>
            <a:spLocks noGrp="1"/>
          </p:cNvSpPr>
          <p:nvPr>
            <p:ph type="body" idx="1"/>
          </p:nvPr>
        </p:nvSpPr>
        <p:spPr>
          <a:xfrm>
            <a:off x="839788" y="1681163"/>
            <a:ext cx="7787377" cy="823912"/>
          </a:xfrm>
        </p:spPr>
        <p:txBody>
          <a:bodyPr/>
          <a:lstStyle/>
          <a:p>
            <a:r>
              <a:rPr lang="en-US" sz="2400">
                <a:solidFill>
                  <a:schemeClr val="tx2"/>
                </a:solidFill>
              </a:rPr>
              <a:t>Per a recent HUD memo, permissible activities are:</a:t>
            </a:r>
          </a:p>
          <a:p>
            <a:endParaRPr lang="en-US">
              <a:solidFill>
                <a:schemeClr val="tx2"/>
              </a:solidFill>
            </a:endParaRPr>
          </a:p>
        </p:txBody>
      </p:sp>
      <p:sp>
        <p:nvSpPr>
          <p:cNvPr id="2" name="Content Placeholder 1">
            <a:extLst>
              <a:ext uri="{FF2B5EF4-FFF2-40B4-BE49-F238E27FC236}">
                <a16:creationId xmlns:a16="http://schemas.microsoft.com/office/drawing/2014/main" id="{5EB44A95-1AA2-44C3-959B-7FC7A7C0C73C}"/>
              </a:ext>
            </a:extLst>
          </p:cNvPr>
          <p:cNvSpPr>
            <a:spLocks noGrp="1"/>
          </p:cNvSpPr>
          <p:nvPr>
            <p:ph sz="half" idx="2"/>
          </p:nvPr>
        </p:nvSpPr>
        <p:spPr>
          <a:xfrm>
            <a:off x="836612" y="2415865"/>
            <a:ext cx="5157787" cy="3684588"/>
          </a:xfrm>
        </p:spPr>
        <p:txBody>
          <a:bodyPr vert="horz" lIns="91440" tIns="45720" rIns="91440" bIns="45720" rtlCol="0" anchor="t">
            <a:noAutofit/>
          </a:bodyPr>
          <a:lstStyle/>
          <a:p>
            <a:pPr algn="l" rtl="0" fontAlgn="base">
              <a:buFont typeface="Arial" panose="020B0604020202020204" pitchFamily="34" charset="0"/>
              <a:buChar char="•"/>
            </a:pPr>
            <a:r>
              <a:rPr lang="en-US" sz="2400" b="0" i="0">
                <a:solidFill>
                  <a:schemeClr val="tx2"/>
                </a:solidFill>
                <a:effectLst/>
                <a:latin typeface="Lato"/>
                <a:ea typeface="Lato"/>
                <a:cs typeface="Lato"/>
              </a:rPr>
              <a:t>Providing household documentation of residence (e.g., address verification) to public housing residents upon request. </a:t>
            </a:r>
          </a:p>
          <a:p>
            <a:pPr marL="0" indent="0" algn="l" rtl="0" fontAlgn="base">
              <a:buNone/>
            </a:pPr>
            <a:endParaRPr lang="en-US" sz="2400" b="0" i="0">
              <a:solidFill>
                <a:schemeClr val="tx2"/>
              </a:solidFill>
              <a:effectLst/>
              <a:latin typeface="Lato"/>
              <a:ea typeface="Lato"/>
              <a:cs typeface="Lato"/>
            </a:endParaRPr>
          </a:p>
          <a:p>
            <a:pPr fontAlgn="base"/>
            <a:r>
              <a:rPr lang="en-US" sz="2400" b="0" i="0">
                <a:solidFill>
                  <a:schemeClr val="tx2"/>
                </a:solidFill>
                <a:effectLst/>
                <a:latin typeface="Lato"/>
                <a:ea typeface="Lato"/>
                <a:cs typeface="Lato"/>
              </a:rPr>
              <a:t>Permitting the use of PHA community spaces to hold meetings, candidate forums, and voter registration. </a:t>
            </a:r>
          </a:p>
          <a:p>
            <a:pPr algn="l" rtl="0" fontAlgn="base">
              <a:buFont typeface="Arial" panose="020B0604020202020204" pitchFamily="34" charset="0"/>
              <a:buChar char="•"/>
            </a:pPr>
            <a:endParaRPr lang="en-US" sz="2800" b="0" i="0">
              <a:solidFill>
                <a:schemeClr val="tx2"/>
              </a:solidFill>
              <a:effectLst/>
              <a:latin typeface="Calibri" panose="020F0502020204030204" pitchFamily="34" charset="0"/>
            </a:endParaRPr>
          </a:p>
          <a:p>
            <a:pPr lvl="1"/>
            <a:endParaRPr lang="en-US" sz="2800">
              <a:solidFill>
                <a:schemeClr val="tx2"/>
              </a:solidFill>
            </a:endParaRPr>
          </a:p>
        </p:txBody>
      </p:sp>
      <p:sp>
        <p:nvSpPr>
          <p:cNvPr id="6" name="Content Placeholder 5">
            <a:extLst>
              <a:ext uri="{FF2B5EF4-FFF2-40B4-BE49-F238E27FC236}">
                <a16:creationId xmlns:a16="http://schemas.microsoft.com/office/drawing/2014/main" id="{70288437-9C3E-6202-1939-40DB3D4063AB}"/>
              </a:ext>
            </a:extLst>
          </p:cNvPr>
          <p:cNvSpPr>
            <a:spLocks noGrp="1"/>
          </p:cNvSpPr>
          <p:nvPr>
            <p:ph sz="quarter" idx="4"/>
          </p:nvPr>
        </p:nvSpPr>
        <p:spPr>
          <a:xfrm>
            <a:off x="6197603" y="2411916"/>
            <a:ext cx="5183188" cy="3684588"/>
          </a:xfrm>
        </p:spPr>
        <p:txBody>
          <a:bodyPr vert="horz" lIns="91440" tIns="45720" rIns="91440" bIns="45720" rtlCol="0" anchor="t">
            <a:noAutofit/>
          </a:bodyPr>
          <a:lstStyle/>
          <a:p>
            <a:r>
              <a:rPr lang="en-US" sz="2400" b="0" i="0">
                <a:solidFill>
                  <a:schemeClr val="tx2"/>
                </a:solidFill>
                <a:effectLst/>
                <a:latin typeface="Lato"/>
                <a:ea typeface="Lato"/>
                <a:cs typeface="Calibri"/>
              </a:rPr>
              <a:t>Making voter registration resources (e.g., voter registration forms) available to residents and running PHA-initiated voter registration drives. </a:t>
            </a:r>
          </a:p>
          <a:p>
            <a:endParaRPr lang="en-US">
              <a:solidFill>
                <a:schemeClr val="tx2"/>
              </a:solidFill>
              <a:latin typeface="Calibri" panose="020F0502020204030204" pitchFamily="34" charset="0"/>
            </a:endParaRPr>
          </a:p>
          <a:p>
            <a:endParaRPr lang="en-US" sz="2000" b="0" i="1">
              <a:solidFill>
                <a:schemeClr val="tx2"/>
              </a:solidFill>
              <a:effectLst/>
              <a:latin typeface="Calibri"/>
              <a:cs typeface="Calibri"/>
            </a:endParaRPr>
          </a:p>
          <a:p>
            <a:endParaRPr lang="en-US" sz="2800" b="0" i="0">
              <a:solidFill>
                <a:schemeClr val="tx2"/>
              </a:solidFill>
              <a:effectLst/>
              <a:latin typeface="Calibri" panose="020F0502020204030204" pitchFamily="34" charset="0"/>
            </a:endParaRPr>
          </a:p>
          <a:p>
            <a:endParaRPr lang="en-US">
              <a:solidFill>
                <a:schemeClr val="tx2"/>
              </a:solidFill>
            </a:endParaRPr>
          </a:p>
        </p:txBody>
      </p:sp>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a:t>What Can Housing Authorities do?</a:t>
            </a:r>
          </a:p>
        </p:txBody>
      </p:sp>
    </p:spTree>
    <p:extLst>
      <p:ext uri="{BB962C8B-B14F-4D97-AF65-F5344CB8AC3E}">
        <p14:creationId xmlns:p14="http://schemas.microsoft.com/office/powerpoint/2010/main" val="20081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83C79087-5D53-B14C-8DBD-C276FA463CB3}"/>
              </a:ext>
            </a:extLst>
          </p:cNvPr>
          <p:cNvSpPr txBox="1"/>
          <p:nvPr/>
        </p:nvSpPr>
        <p:spPr>
          <a:xfrm>
            <a:off x="4022362" y="291270"/>
            <a:ext cx="4147289"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3767"/>
                </a:solidFill>
                <a:effectLst/>
                <a:uLnTx/>
                <a:uFillTx/>
                <a:latin typeface="Poppins" pitchFamily="2" charset="77"/>
                <a:ea typeface="+mn-ea"/>
                <a:cs typeface="Poppins" pitchFamily="2" charset="77"/>
              </a:rPr>
              <a:t>What are our goals?</a:t>
            </a:r>
          </a:p>
        </p:txBody>
      </p:sp>
      <p:sp>
        <p:nvSpPr>
          <p:cNvPr id="46" name="TextBox 45">
            <a:extLst>
              <a:ext uri="{FF2B5EF4-FFF2-40B4-BE49-F238E27FC236}">
                <a16:creationId xmlns:a16="http://schemas.microsoft.com/office/drawing/2014/main" id="{21F9C529-1850-DF4D-AB69-1AAA2306F52C}"/>
              </a:ext>
            </a:extLst>
          </p:cNvPr>
          <p:cNvSpPr txBox="1"/>
          <p:nvPr/>
        </p:nvSpPr>
        <p:spPr>
          <a:xfrm>
            <a:off x="5037857" y="748735"/>
            <a:ext cx="211628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a:ln>
                  <a:noFill/>
                </a:ln>
                <a:solidFill>
                  <a:prstClr val="black">
                    <a:lumMod val="60000"/>
                    <a:lumOff val="40000"/>
                  </a:prstClr>
                </a:solidFill>
                <a:effectLst/>
                <a:uLnTx/>
                <a:uFillTx/>
                <a:latin typeface="Poppins" pitchFamily="2" charset="77"/>
                <a:ea typeface="+mn-ea"/>
                <a:cs typeface="Poppins" pitchFamily="2" charset="77"/>
              </a:rPr>
              <a:t>YOUR SUBTITLE HERE</a:t>
            </a:r>
          </a:p>
        </p:txBody>
      </p:sp>
      <p:sp>
        <p:nvSpPr>
          <p:cNvPr id="51" name="Freeform 41">
            <a:extLst>
              <a:ext uri="{FF2B5EF4-FFF2-40B4-BE49-F238E27FC236}">
                <a16:creationId xmlns:a16="http://schemas.microsoft.com/office/drawing/2014/main" id="{2F60C152-C3B8-3940-88BC-29C574762205}"/>
              </a:ext>
            </a:extLst>
          </p:cNvPr>
          <p:cNvSpPr>
            <a:spLocks noChangeArrowheads="1"/>
          </p:cNvSpPr>
          <p:nvPr/>
        </p:nvSpPr>
        <p:spPr bwMode="auto">
          <a:xfrm>
            <a:off x="7892632" y="2999594"/>
            <a:ext cx="456270" cy="486288"/>
          </a:xfrm>
          <a:custGeom>
            <a:avLst/>
            <a:gdLst>
              <a:gd name="T0" fmla="*/ 450379 w 2344"/>
              <a:gd name="T1" fmla="*/ 478140 h 2500"/>
              <a:gd name="T2" fmla="*/ 731775 w 2344"/>
              <a:gd name="T3" fmla="*/ 421973 h 2500"/>
              <a:gd name="T4" fmla="*/ 731775 w 2344"/>
              <a:gd name="T5" fmla="*/ 703168 h 2500"/>
              <a:gd name="T6" fmla="*/ 450379 w 2344"/>
              <a:gd name="T7" fmla="*/ 646641 h 2500"/>
              <a:gd name="T8" fmla="*/ 731775 w 2344"/>
              <a:gd name="T9" fmla="*/ 703168 h 2500"/>
              <a:gd name="T10" fmla="*/ 366068 w 2344"/>
              <a:gd name="T11" fmla="*/ 365446 h 2500"/>
              <a:gd name="T12" fmla="*/ 337964 w 2344"/>
              <a:gd name="T13" fmla="*/ 337362 h 2500"/>
              <a:gd name="T14" fmla="*/ 366068 w 2344"/>
              <a:gd name="T15" fmla="*/ 309279 h 2500"/>
              <a:gd name="T16" fmla="*/ 394171 w 2344"/>
              <a:gd name="T17" fmla="*/ 337362 h 2500"/>
              <a:gd name="T18" fmla="*/ 366068 w 2344"/>
              <a:gd name="T19" fmla="*/ 478140 h 2500"/>
              <a:gd name="T20" fmla="*/ 337964 w 2344"/>
              <a:gd name="T21" fmla="*/ 449696 h 2500"/>
              <a:gd name="T22" fmla="*/ 366068 w 2344"/>
              <a:gd name="T23" fmla="*/ 421973 h 2500"/>
              <a:gd name="T24" fmla="*/ 394171 w 2344"/>
              <a:gd name="T25" fmla="*/ 449696 h 2500"/>
              <a:gd name="T26" fmla="*/ 366068 w 2344"/>
              <a:gd name="T27" fmla="*/ 478140 h 2500"/>
              <a:gd name="T28" fmla="*/ 366068 w 2344"/>
              <a:gd name="T29" fmla="*/ 590474 h 2500"/>
              <a:gd name="T30" fmla="*/ 337964 w 2344"/>
              <a:gd name="T31" fmla="*/ 562391 h 2500"/>
              <a:gd name="T32" fmla="*/ 366068 w 2344"/>
              <a:gd name="T33" fmla="*/ 534307 h 2500"/>
              <a:gd name="T34" fmla="*/ 394171 w 2344"/>
              <a:gd name="T35" fmla="*/ 562391 h 2500"/>
              <a:gd name="T36" fmla="*/ 366068 w 2344"/>
              <a:gd name="T37" fmla="*/ 703168 h 2500"/>
              <a:gd name="T38" fmla="*/ 337964 w 2344"/>
              <a:gd name="T39" fmla="*/ 674725 h 2500"/>
              <a:gd name="T40" fmla="*/ 366068 w 2344"/>
              <a:gd name="T41" fmla="*/ 646641 h 2500"/>
              <a:gd name="T42" fmla="*/ 394171 w 2344"/>
              <a:gd name="T43" fmla="*/ 674725 h 2500"/>
              <a:gd name="T44" fmla="*/ 366068 w 2344"/>
              <a:gd name="T45" fmla="*/ 703168 h 2500"/>
              <a:gd name="T46" fmla="*/ 619000 w 2344"/>
              <a:gd name="T47" fmla="*/ 534307 h 2500"/>
              <a:gd name="T48" fmla="*/ 450379 w 2344"/>
              <a:gd name="T49" fmla="*/ 590474 h 2500"/>
              <a:gd name="T50" fmla="*/ 450379 w 2344"/>
              <a:gd name="T51" fmla="*/ 309279 h 2500"/>
              <a:gd name="T52" fmla="*/ 703311 w 2344"/>
              <a:gd name="T53" fmla="*/ 365446 h 2500"/>
              <a:gd name="T54" fmla="*/ 450379 w 2344"/>
              <a:gd name="T55" fmla="*/ 309279 h 2500"/>
              <a:gd name="T56" fmla="*/ 647104 w 2344"/>
              <a:gd name="T57" fmla="*/ 140418 h 2500"/>
              <a:gd name="T58" fmla="*/ 450379 w 2344"/>
              <a:gd name="T59" fmla="*/ 196585 h 2500"/>
              <a:gd name="T60" fmla="*/ 225189 w 2344"/>
              <a:gd name="T61" fmla="*/ 815502 h 2500"/>
              <a:gd name="T62" fmla="*/ 197086 w 2344"/>
              <a:gd name="T63" fmla="*/ 843586 h 2500"/>
              <a:gd name="T64" fmla="*/ 168982 w 2344"/>
              <a:gd name="T65" fmla="*/ 815502 h 2500"/>
              <a:gd name="T66" fmla="*/ 168982 w 2344"/>
              <a:gd name="T67" fmla="*/ 309279 h 2500"/>
              <a:gd name="T68" fmla="*/ 225189 w 2344"/>
              <a:gd name="T69" fmla="*/ 281195 h 2500"/>
              <a:gd name="T70" fmla="*/ 112775 w 2344"/>
              <a:gd name="T71" fmla="*/ 590474 h 2500"/>
              <a:gd name="T72" fmla="*/ 56568 w 2344"/>
              <a:gd name="T73" fmla="*/ 309279 h 2500"/>
              <a:gd name="T74" fmla="*/ 84311 w 2344"/>
              <a:gd name="T75" fmla="*/ 281195 h 2500"/>
              <a:gd name="T76" fmla="*/ 112775 w 2344"/>
              <a:gd name="T77" fmla="*/ 309279 h 2500"/>
              <a:gd name="T78" fmla="*/ 225189 w 2344"/>
              <a:gd name="T79" fmla="*/ 0 h 2500"/>
              <a:gd name="T80" fmla="*/ 84311 w 2344"/>
              <a:gd name="T81" fmla="*/ 225028 h 2500"/>
              <a:gd name="T82" fmla="*/ 0 w 2344"/>
              <a:gd name="T83" fmla="*/ 309279 h 2500"/>
              <a:gd name="T84" fmla="*/ 112775 w 2344"/>
              <a:gd name="T85" fmla="*/ 646641 h 2500"/>
              <a:gd name="T86" fmla="*/ 112775 w 2344"/>
              <a:gd name="T87" fmla="*/ 815502 h 2500"/>
              <a:gd name="T88" fmla="*/ 759879 w 2344"/>
              <a:gd name="T89" fmla="*/ 899753 h 2500"/>
              <a:gd name="T90" fmla="*/ 844190 w 2344"/>
              <a:gd name="T91" fmla="*/ 815502 h 2500"/>
              <a:gd name="T92" fmla="*/ 225189 w 2344"/>
              <a:gd name="T93" fmla="*/ 0 h 25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44" h="2500">
                <a:moveTo>
                  <a:pt x="2031" y="1328"/>
                </a:moveTo>
                <a:lnTo>
                  <a:pt x="1250" y="1328"/>
                </a:lnTo>
                <a:lnTo>
                  <a:pt x="1250" y="1172"/>
                </a:lnTo>
                <a:lnTo>
                  <a:pt x="2031" y="1172"/>
                </a:lnTo>
                <a:lnTo>
                  <a:pt x="2031" y="1328"/>
                </a:lnTo>
                <a:close/>
                <a:moveTo>
                  <a:pt x="2031" y="1953"/>
                </a:moveTo>
                <a:lnTo>
                  <a:pt x="1250" y="1953"/>
                </a:lnTo>
                <a:lnTo>
                  <a:pt x="1250" y="1796"/>
                </a:lnTo>
                <a:lnTo>
                  <a:pt x="2031" y="1796"/>
                </a:lnTo>
                <a:lnTo>
                  <a:pt x="2031" y="1953"/>
                </a:lnTo>
                <a:close/>
                <a:moveTo>
                  <a:pt x="1016" y="1015"/>
                </a:moveTo>
                <a:lnTo>
                  <a:pt x="1016" y="1015"/>
                </a:lnTo>
                <a:cubicBezTo>
                  <a:pt x="972" y="1015"/>
                  <a:pt x="938" y="980"/>
                  <a:pt x="938" y="937"/>
                </a:cubicBezTo>
                <a:cubicBezTo>
                  <a:pt x="938" y="893"/>
                  <a:pt x="972" y="859"/>
                  <a:pt x="1016" y="859"/>
                </a:cubicBezTo>
                <a:cubicBezTo>
                  <a:pt x="1059" y="859"/>
                  <a:pt x="1094" y="893"/>
                  <a:pt x="1094" y="937"/>
                </a:cubicBezTo>
                <a:cubicBezTo>
                  <a:pt x="1094" y="980"/>
                  <a:pt x="1059" y="1015"/>
                  <a:pt x="1016" y="1015"/>
                </a:cubicBezTo>
                <a:close/>
                <a:moveTo>
                  <a:pt x="1016" y="1328"/>
                </a:moveTo>
                <a:lnTo>
                  <a:pt x="1016" y="1328"/>
                </a:lnTo>
                <a:cubicBezTo>
                  <a:pt x="972" y="1328"/>
                  <a:pt x="938" y="1293"/>
                  <a:pt x="938" y="1249"/>
                </a:cubicBezTo>
                <a:cubicBezTo>
                  <a:pt x="938" y="1206"/>
                  <a:pt x="972" y="1172"/>
                  <a:pt x="1016" y="1172"/>
                </a:cubicBezTo>
                <a:cubicBezTo>
                  <a:pt x="1059" y="1172"/>
                  <a:pt x="1094" y="1206"/>
                  <a:pt x="1094" y="1249"/>
                </a:cubicBezTo>
                <a:cubicBezTo>
                  <a:pt x="1094" y="1293"/>
                  <a:pt x="1059" y="1328"/>
                  <a:pt x="1016" y="1328"/>
                </a:cubicBezTo>
                <a:close/>
                <a:moveTo>
                  <a:pt x="1016" y="1640"/>
                </a:moveTo>
                <a:lnTo>
                  <a:pt x="1016" y="1640"/>
                </a:lnTo>
                <a:cubicBezTo>
                  <a:pt x="972" y="1640"/>
                  <a:pt x="938" y="1605"/>
                  <a:pt x="938" y="1562"/>
                </a:cubicBezTo>
                <a:cubicBezTo>
                  <a:pt x="938" y="1519"/>
                  <a:pt x="972" y="1484"/>
                  <a:pt x="1016" y="1484"/>
                </a:cubicBezTo>
                <a:cubicBezTo>
                  <a:pt x="1059" y="1484"/>
                  <a:pt x="1094" y="1519"/>
                  <a:pt x="1094" y="1562"/>
                </a:cubicBezTo>
                <a:cubicBezTo>
                  <a:pt x="1094" y="1605"/>
                  <a:pt x="1059" y="1640"/>
                  <a:pt x="1016" y="1640"/>
                </a:cubicBezTo>
                <a:close/>
                <a:moveTo>
                  <a:pt x="1016" y="1953"/>
                </a:moveTo>
                <a:lnTo>
                  <a:pt x="1016" y="1953"/>
                </a:lnTo>
                <a:cubicBezTo>
                  <a:pt x="972" y="1953"/>
                  <a:pt x="938" y="1917"/>
                  <a:pt x="938" y="1874"/>
                </a:cubicBezTo>
                <a:cubicBezTo>
                  <a:pt x="938" y="1831"/>
                  <a:pt x="972" y="1796"/>
                  <a:pt x="1016" y="1796"/>
                </a:cubicBezTo>
                <a:cubicBezTo>
                  <a:pt x="1059" y="1796"/>
                  <a:pt x="1094" y="1831"/>
                  <a:pt x="1094" y="1874"/>
                </a:cubicBezTo>
                <a:cubicBezTo>
                  <a:pt x="1094" y="1917"/>
                  <a:pt x="1059" y="1953"/>
                  <a:pt x="1016" y="1953"/>
                </a:cubicBezTo>
                <a:close/>
                <a:moveTo>
                  <a:pt x="1250" y="1484"/>
                </a:moveTo>
                <a:lnTo>
                  <a:pt x="1718" y="1484"/>
                </a:lnTo>
                <a:lnTo>
                  <a:pt x="1718" y="1640"/>
                </a:lnTo>
                <a:lnTo>
                  <a:pt x="1250" y="1640"/>
                </a:lnTo>
                <a:lnTo>
                  <a:pt x="1250" y="1484"/>
                </a:lnTo>
                <a:close/>
                <a:moveTo>
                  <a:pt x="1250" y="859"/>
                </a:moveTo>
                <a:lnTo>
                  <a:pt x="1952" y="859"/>
                </a:lnTo>
                <a:lnTo>
                  <a:pt x="1952" y="1015"/>
                </a:lnTo>
                <a:lnTo>
                  <a:pt x="1250" y="1015"/>
                </a:lnTo>
                <a:lnTo>
                  <a:pt x="1250" y="859"/>
                </a:lnTo>
                <a:close/>
                <a:moveTo>
                  <a:pt x="1250" y="390"/>
                </a:moveTo>
                <a:lnTo>
                  <a:pt x="1796" y="390"/>
                </a:lnTo>
                <a:lnTo>
                  <a:pt x="1796" y="546"/>
                </a:lnTo>
                <a:lnTo>
                  <a:pt x="1250" y="546"/>
                </a:lnTo>
                <a:lnTo>
                  <a:pt x="1250" y="390"/>
                </a:lnTo>
                <a:close/>
                <a:moveTo>
                  <a:pt x="625" y="2265"/>
                </a:moveTo>
                <a:lnTo>
                  <a:pt x="625" y="2265"/>
                </a:lnTo>
                <a:cubicBezTo>
                  <a:pt x="625" y="2308"/>
                  <a:pt x="590" y="2343"/>
                  <a:pt x="547" y="2343"/>
                </a:cubicBezTo>
                <a:cubicBezTo>
                  <a:pt x="504" y="2343"/>
                  <a:pt x="469" y="2308"/>
                  <a:pt x="469" y="2265"/>
                </a:cubicBezTo>
                <a:lnTo>
                  <a:pt x="469" y="859"/>
                </a:lnTo>
                <a:cubicBezTo>
                  <a:pt x="469" y="831"/>
                  <a:pt x="463" y="806"/>
                  <a:pt x="454" y="781"/>
                </a:cubicBezTo>
                <a:lnTo>
                  <a:pt x="625" y="781"/>
                </a:lnTo>
                <a:lnTo>
                  <a:pt x="625" y="2265"/>
                </a:lnTo>
                <a:close/>
                <a:moveTo>
                  <a:pt x="313" y="1640"/>
                </a:moveTo>
                <a:lnTo>
                  <a:pt x="157" y="1640"/>
                </a:lnTo>
                <a:lnTo>
                  <a:pt x="157" y="859"/>
                </a:lnTo>
                <a:cubicBezTo>
                  <a:pt x="157" y="816"/>
                  <a:pt x="191" y="781"/>
                  <a:pt x="234" y="781"/>
                </a:cubicBezTo>
                <a:cubicBezTo>
                  <a:pt x="277" y="781"/>
                  <a:pt x="313" y="816"/>
                  <a:pt x="313" y="859"/>
                </a:cubicBezTo>
                <a:lnTo>
                  <a:pt x="313" y="1640"/>
                </a:lnTo>
                <a:close/>
                <a:moveTo>
                  <a:pt x="625" y="0"/>
                </a:moveTo>
                <a:lnTo>
                  <a:pt x="625" y="625"/>
                </a:lnTo>
                <a:lnTo>
                  <a:pt x="234" y="625"/>
                </a:lnTo>
                <a:cubicBezTo>
                  <a:pt x="105" y="625"/>
                  <a:pt x="0" y="730"/>
                  <a:pt x="0" y="859"/>
                </a:cubicBezTo>
                <a:lnTo>
                  <a:pt x="0" y="1796"/>
                </a:lnTo>
                <a:lnTo>
                  <a:pt x="313" y="1796"/>
                </a:lnTo>
                <a:lnTo>
                  <a:pt x="313" y="2265"/>
                </a:lnTo>
                <a:cubicBezTo>
                  <a:pt x="313" y="2394"/>
                  <a:pt x="418" y="2499"/>
                  <a:pt x="547" y="2499"/>
                </a:cubicBezTo>
                <a:lnTo>
                  <a:pt x="2109" y="2499"/>
                </a:lnTo>
                <a:cubicBezTo>
                  <a:pt x="2238" y="2499"/>
                  <a:pt x="2343" y="2394"/>
                  <a:pt x="2343" y="2265"/>
                </a:cubicBezTo>
                <a:lnTo>
                  <a:pt x="2343" y="0"/>
                </a:lnTo>
                <a:lnTo>
                  <a:pt x="625" y="0"/>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59" name="TextBox 58">
            <a:extLst>
              <a:ext uri="{FF2B5EF4-FFF2-40B4-BE49-F238E27FC236}">
                <a16:creationId xmlns:a16="http://schemas.microsoft.com/office/drawing/2014/main" id="{C5A7871A-6242-D94A-8BAB-3F8B0F857459}"/>
              </a:ext>
            </a:extLst>
          </p:cNvPr>
          <p:cNvSpPr txBox="1"/>
          <p:nvPr/>
        </p:nvSpPr>
        <p:spPr>
          <a:xfrm>
            <a:off x="507399" y="1552195"/>
            <a:ext cx="9898270"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767"/>
                </a:solidFill>
                <a:effectLst/>
                <a:uLnTx/>
                <a:uFillTx/>
                <a:latin typeface="Poppins" pitchFamily="2" charset="77"/>
                <a:ea typeface="+mn-ea"/>
                <a:cs typeface="Poppins" pitchFamily="2" charset="77"/>
              </a:rPr>
              <a:t>Support your efforts to register and mobilize voters</a:t>
            </a:r>
          </a:p>
        </p:txBody>
      </p:sp>
      <p:sp>
        <p:nvSpPr>
          <p:cNvPr id="2" name="Title 1">
            <a:extLst>
              <a:ext uri="{FF2B5EF4-FFF2-40B4-BE49-F238E27FC236}">
                <a16:creationId xmlns:a16="http://schemas.microsoft.com/office/drawing/2014/main" id="{E2FDA698-066C-41DB-B281-F23FCAE4AE51}"/>
              </a:ext>
            </a:extLst>
          </p:cNvPr>
          <p:cNvSpPr>
            <a:spLocks noGrp="1"/>
          </p:cNvSpPr>
          <p:nvPr>
            <p:ph type="title"/>
          </p:nvPr>
        </p:nvSpPr>
        <p:spPr>
          <a:xfrm>
            <a:off x="1293541" y="0"/>
            <a:ext cx="10898459" cy="1325563"/>
          </a:xfrm>
        </p:spPr>
        <p:txBody>
          <a:bodyPr/>
          <a:lstStyle/>
          <a:p>
            <a:r>
              <a:rPr lang="en-US" sz="3200"/>
              <a:t>Partnering with the Housing Alliance of PA: </a:t>
            </a:r>
            <a:br>
              <a:rPr lang="en-US" sz="3200"/>
            </a:br>
            <a:r>
              <a:rPr lang="en-US" sz="3200"/>
              <a:t>What Will We Do Together?</a:t>
            </a:r>
          </a:p>
        </p:txBody>
      </p:sp>
      <p:sp>
        <p:nvSpPr>
          <p:cNvPr id="18" name="TextBox 17">
            <a:extLst>
              <a:ext uri="{FF2B5EF4-FFF2-40B4-BE49-F238E27FC236}">
                <a16:creationId xmlns:a16="http://schemas.microsoft.com/office/drawing/2014/main" id="{019A6CCA-5731-4865-966F-0629F62354FA}"/>
              </a:ext>
            </a:extLst>
          </p:cNvPr>
          <p:cNvSpPr txBox="1"/>
          <p:nvPr/>
        </p:nvSpPr>
        <p:spPr>
          <a:xfrm>
            <a:off x="741574" y="2149019"/>
            <a:ext cx="10708850" cy="4093428"/>
          </a:xfrm>
          <a:prstGeom prst="rect">
            <a:avLst/>
          </a:prstGeom>
          <a:solidFill>
            <a:schemeClr val="accent1">
              <a:lumMod val="20000"/>
              <a:lumOff val="80000"/>
            </a:schemeClr>
          </a:solid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Provide technical support to you and other staff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Provide information on any changes in voter laws and regular communication on election dates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Provide one on one support to help you build out your organization's voter engagement plan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a:ea typeface="Lato"/>
              <a:cs typeface="Lato"/>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Provide materials, custom QR codes, and access to the online registration tool, TurboVote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Provide stipends to some organizations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Include your organization in the outcomes analysis and highlight the work you are doing</a:t>
            </a:r>
            <a:endParaRPr kumimoji="0" lang="en-US" sz="1800" b="0" i="0" u="none" strike="noStrike" kern="1200" cap="none" spc="0" normalizeH="0" baseline="0" noProof="0">
              <a:ln>
                <a:noFill/>
              </a:ln>
              <a:solidFill>
                <a:prstClr val="black"/>
              </a:solidFill>
              <a:effectLst/>
              <a:uLnTx/>
              <a:uFillTx/>
              <a:latin typeface="Lato"/>
              <a:ea typeface="Lato"/>
              <a:cs typeface="Lato"/>
            </a:endParaRPr>
          </a:p>
        </p:txBody>
      </p:sp>
    </p:spTree>
    <p:extLst>
      <p:ext uri="{BB962C8B-B14F-4D97-AF65-F5344CB8AC3E}">
        <p14:creationId xmlns:p14="http://schemas.microsoft.com/office/powerpoint/2010/main" val="4216925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83C79087-5D53-B14C-8DBD-C276FA463CB3}"/>
              </a:ext>
            </a:extLst>
          </p:cNvPr>
          <p:cNvSpPr txBox="1"/>
          <p:nvPr/>
        </p:nvSpPr>
        <p:spPr>
          <a:xfrm>
            <a:off x="4022362" y="291270"/>
            <a:ext cx="4147289"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3767"/>
                </a:solidFill>
                <a:effectLst/>
                <a:uLnTx/>
                <a:uFillTx/>
                <a:latin typeface="Poppins" pitchFamily="2" charset="77"/>
                <a:ea typeface="+mn-ea"/>
                <a:cs typeface="Poppins" pitchFamily="2" charset="77"/>
              </a:rPr>
              <a:t>What are our goals?</a:t>
            </a:r>
          </a:p>
        </p:txBody>
      </p:sp>
      <p:sp>
        <p:nvSpPr>
          <p:cNvPr id="46" name="TextBox 45">
            <a:extLst>
              <a:ext uri="{FF2B5EF4-FFF2-40B4-BE49-F238E27FC236}">
                <a16:creationId xmlns:a16="http://schemas.microsoft.com/office/drawing/2014/main" id="{21F9C529-1850-DF4D-AB69-1AAA2306F52C}"/>
              </a:ext>
            </a:extLst>
          </p:cNvPr>
          <p:cNvSpPr txBox="1"/>
          <p:nvPr/>
        </p:nvSpPr>
        <p:spPr>
          <a:xfrm>
            <a:off x="5037857" y="748735"/>
            <a:ext cx="211628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a:ln>
                  <a:noFill/>
                </a:ln>
                <a:solidFill>
                  <a:prstClr val="black">
                    <a:lumMod val="60000"/>
                    <a:lumOff val="40000"/>
                  </a:prstClr>
                </a:solidFill>
                <a:effectLst/>
                <a:uLnTx/>
                <a:uFillTx/>
                <a:latin typeface="Poppins" pitchFamily="2" charset="77"/>
                <a:ea typeface="+mn-ea"/>
                <a:cs typeface="Poppins" pitchFamily="2" charset="77"/>
              </a:rPr>
              <a:t>YOUR SUBTITLE HERE</a:t>
            </a:r>
          </a:p>
        </p:txBody>
      </p:sp>
      <p:sp>
        <p:nvSpPr>
          <p:cNvPr id="51" name="Freeform 41">
            <a:extLst>
              <a:ext uri="{FF2B5EF4-FFF2-40B4-BE49-F238E27FC236}">
                <a16:creationId xmlns:a16="http://schemas.microsoft.com/office/drawing/2014/main" id="{2F60C152-C3B8-3940-88BC-29C574762205}"/>
              </a:ext>
            </a:extLst>
          </p:cNvPr>
          <p:cNvSpPr>
            <a:spLocks noChangeArrowheads="1"/>
          </p:cNvSpPr>
          <p:nvPr/>
        </p:nvSpPr>
        <p:spPr bwMode="auto">
          <a:xfrm>
            <a:off x="7892632" y="2999594"/>
            <a:ext cx="456270" cy="486288"/>
          </a:xfrm>
          <a:custGeom>
            <a:avLst/>
            <a:gdLst>
              <a:gd name="T0" fmla="*/ 450379 w 2344"/>
              <a:gd name="T1" fmla="*/ 478140 h 2500"/>
              <a:gd name="T2" fmla="*/ 731775 w 2344"/>
              <a:gd name="T3" fmla="*/ 421973 h 2500"/>
              <a:gd name="T4" fmla="*/ 731775 w 2344"/>
              <a:gd name="T5" fmla="*/ 703168 h 2500"/>
              <a:gd name="T6" fmla="*/ 450379 w 2344"/>
              <a:gd name="T7" fmla="*/ 646641 h 2500"/>
              <a:gd name="T8" fmla="*/ 731775 w 2344"/>
              <a:gd name="T9" fmla="*/ 703168 h 2500"/>
              <a:gd name="T10" fmla="*/ 366068 w 2344"/>
              <a:gd name="T11" fmla="*/ 365446 h 2500"/>
              <a:gd name="T12" fmla="*/ 337964 w 2344"/>
              <a:gd name="T13" fmla="*/ 337362 h 2500"/>
              <a:gd name="T14" fmla="*/ 366068 w 2344"/>
              <a:gd name="T15" fmla="*/ 309279 h 2500"/>
              <a:gd name="T16" fmla="*/ 394171 w 2344"/>
              <a:gd name="T17" fmla="*/ 337362 h 2500"/>
              <a:gd name="T18" fmla="*/ 366068 w 2344"/>
              <a:gd name="T19" fmla="*/ 478140 h 2500"/>
              <a:gd name="T20" fmla="*/ 337964 w 2344"/>
              <a:gd name="T21" fmla="*/ 449696 h 2500"/>
              <a:gd name="T22" fmla="*/ 366068 w 2344"/>
              <a:gd name="T23" fmla="*/ 421973 h 2500"/>
              <a:gd name="T24" fmla="*/ 394171 w 2344"/>
              <a:gd name="T25" fmla="*/ 449696 h 2500"/>
              <a:gd name="T26" fmla="*/ 366068 w 2344"/>
              <a:gd name="T27" fmla="*/ 478140 h 2500"/>
              <a:gd name="T28" fmla="*/ 366068 w 2344"/>
              <a:gd name="T29" fmla="*/ 590474 h 2500"/>
              <a:gd name="T30" fmla="*/ 337964 w 2344"/>
              <a:gd name="T31" fmla="*/ 562391 h 2500"/>
              <a:gd name="T32" fmla="*/ 366068 w 2344"/>
              <a:gd name="T33" fmla="*/ 534307 h 2500"/>
              <a:gd name="T34" fmla="*/ 394171 w 2344"/>
              <a:gd name="T35" fmla="*/ 562391 h 2500"/>
              <a:gd name="T36" fmla="*/ 366068 w 2344"/>
              <a:gd name="T37" fmla="*/ 703168 h 2500"/>
              <a:gd name="T38" fmla="*/ 337964 w 2344"/>
              <a:gd name="T39" fmla="*/ 674725 h 2500"/>
              <a:gd name="T40" fmla="*/ 366068 w 2344"/>
              <a:gd name="T41" fmla="*/ 646641 h 2500"/>
              <a:gd name="T42" fmla="*/ 394171 w 2344"/>
              <a:gd name="T43" fmla="*/ 674725 h 2500"/>
              <a:gd name="T44" fmla="*/ 366068 w 2344"/>
              <a:gd name="T45" fmla="*/ 703168 h 2500"/>
              <a:gd name="T46" fmla="*/ 619000 w 2344"/>
              <a:gd name="T47" fmla="*/ 534307 h 2500"/>
              <a:gd name="T48" fmla="*/ 450379 w 2344"/>
              <a:gd name="T49" fmla="*/ 590474 h 2500"/>
              <a:gd name="T50" fmla="*/ 450379 w 2344"/>
              <a:gd name="T51" fmla="*/ 309279 h 2500"/>
              <a:gd name="T52" fmla="*/ 703311 w 2344"/>
              <a:gd name="T53" fmla="*/ 365446 h 2500"/>
              <a:gd name="T54" fmla="*/ 450379 w 2344"/>
              <a:gd name="T55" fmla="*/ 309279 h 2500"/>
              <a:gd name="T56" fmla="*/ 647104 w 2344"/>
              <a:gd name="T57" fmla="*/ 140418 h 2500"/>
              <a:gd name="T58" fmla="*/ 450379 w 2344"/>
              <a:gd name="T59" fmla="*/ 196585 h 2500"/>
              <a:gd name="T60" fmla="*/ 225189 w 2344"/>
              <a:gd name="T61" fmla="*/ 815502 h 2500"/>
              <a:gd name="T62" fmla="*/ 197086 w 2344"/>
              <a:gd name="T63" fmla="*/ 843586 h 2500"/>
              <a:gd name="T64" fmla="*/ 168982 w 2344"/>
              <a:gd name="T65" fmla="*/ 815502 h 2500"/>
              <a:gd name="T66" fmla="*/ 168982 w 2344"/>
              <a:gd name="T67" fmla="*/ 309279 h 2500"/>
              <a:gd name="T68" fmla="*/ 225189 w 2344"/>
              <a:gd name="T69" fmla="*/ 281195 h 2500"/>
              <a:gd name="T70" fmla="*/ 112775 w 2344"/>
              <a:gd name="T71" fmla="*/ 590474 h 2500"/>
              <a:gd name="T72" fmla="*/ 56568 w 2344"/>
              <a:gd name="T73" fmla="*/ 309279 h 2500"/>
              <a:gd name="T74" fmla="*/ 84311 w 2344"/>
              <a:gd name="T75" fmla="*/ 281195 h 2500"/>
              <a:gd name="T76" fmla="*/ 112775 w 2344"/>
              <a:gd name="T77" fmla="*/ 309279 h 2500"/>
              <a:gd name="T78" fmla="*/ 225189 w 2344"/>
              <a:gd name="T79" fmla="*/ 0 h 2500"/>
              <a:gd name="T80" fmla="*/ 84311 w 2344"/>
              <a:gd name="T81" fmla="*/ 225028 h 2500"/>
              <a:gd name="T82" fmla="*/ 0 w 2344"/>
              <a:gd name="T83" fmla="*/ 309279 h 2500"/>
              <a:gd name="T84" fmla="*/ 112775 w 2344"/>
              <a:gd name="T85" fmla="*/ 646641 h 2500"/>
              <a:gd name="T86" fmla="*/ 112775 w 2344"/>
              <a:gd name="T87" fmla="*/ 815502 h 2500"/>
              <a:gd name="T88" fmla="*/ 759879 w 2344"/>
              <a:gd name="T89" fmla="*/ 899753 h 2500"/>
              <a:gd name="T90" fmla="*/ 844190 w 2344"/>
              <a:gd name="T91" fmla="*/ 815502 h 2500"/>
              <a:gd name="T92" fmla="*/ 225189 w 2344"/>
              <a:gd name="T93" fmla="*/ 0 h 25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44" h="2500">
                <a:moveTo>
                  <a:pt x="2031" y="1328"/>
                </a:moveTo>
                <a:lnTo>
                  <a:pt x="1250" y="1328"/>
                </a:lnTo>
                <a:lnTo>
                  <a:pt x="1250" y="1172"/>
                </a:lnTo>
                <a:lnTo>
                  <a:pt x="2031" y="1172"/>
                </a:lnTo>
                <a:lnTo>
                  <a:pt x="2031" y="1328"/>
                </a:lnTo>
                <a:close/>
                <a:moveTo>
                  <a:pt x="2031" y="1953"/>
                </a:moveTo>
                <a:lnTo>
                  <a:pt x="1250" y="1953"/>
                </a:lnTo>
                <a:lnTo>
                  <a:pt x="1250" y="1796"/>
                </a:lnTo>
                <a:lnTo>
                  <a:pt x="2031" y="1796"/>
                </a:lnTo>
                <a:lnTo>
                  <a:pt x="2031" y="1953"/>
                </a:lnTo>
                <a:close/>
                <a:moveTo>
                  <a:pt x="1016" y="1015"/>
                </a:moveTo>
                <a:lnTo>
                  <a:pt x="1016" y="1015"/>
                </a:lnTo>
                <a:cubicBezTo>
                  <a:pt x="972" y="1015"/>
                  <a:pt x="938" y="980"/>
                  <a:pt x="938" y="937"/>
                </a:cubicBezTo>
                <a:cubicBezTo>
                  <a:pt x="938" y="893"/>
                  <a:pt x="972" y="859"/>
                  <a:pt x="1016" y="859"/>
                </a:cubicBezTo>
                <a:cubicBezTo>
                  <a:pt x="1059" y="859"/>
                  <a:pt x="1094" y="893"/>
                  <a:pt x="1094" y="937"/>
                </a:cubicBezTo>
                <a:cubicBezTo>
                  <a:pt x="1094" y="980"/>
                  <a:pt x="1059" y="1015"/>
                  <a:pt x="1016" y="1015"/>
                </a:cubicBezTo>
                <a:close/>
                <a:moveTo>
                  <a:pt x="1016" y="1328"/>
                </a:moveTo>
                <a:lnTo>
                  <a:pt x="1016" y="1328"/>
                </a:lnTo>
                <a:cubicBezTo>
                  <a:pt x="972" y="1328"/>
                  <a:pt x="938" y="1293"/>
                  <a:pt x="938" y="1249"/>
                </a:cubicBezTo>
                <a:cubicBezTo>
                  <a:pt x="938" y="1206"/>
                  <a:pt x="972" y="1172"/>
                  <a:pt x="1016" y="1172"/>
                </a:cubicBezTo>
                <a:cubicBezTo>
                  <a:pt x="1059" y="1172"/>
                  <a:pt x="1094" y="1206"/>
                  <a:pt x="1094" y="1249"/>
                </a:cubicBezTo>
                <a:cubicBezTo>
                  <a:pt x="1094" y="1293"/>
                  <a:pt x="1059" y="1328"/>
                  <a:pt x="1016" y="1328"/>
                </a:cubicBezTo>
                <a:close/>
                <a:moveTo>
                  <a:pt x="1016" y="1640"/>
                </a:moveTo>
                <a:lnTo>
                  <a:pt x="1016" y="1640"/>
                </a:lnTo>
                <a:cubicBezTo>
                  <a:pt x="972" y="1640"/>
                  <a:pt x="938" y="1605"/>
                  <a:pt x="938" y="1562"/>
                </a:cubicBezTo>
                <a:cubicBezTo>
                  <a:pt x="938" y="1519"/>
                  <a:pt x="972" y="1484"/>
                  <a:pt x="1016" y="1484"/>
                </a:cubicBezTo>
                <a:cubicBezTo>
                  <a:pt x="1059" y="1484"/>
                  <a:pt x="1094" y="1519"/>
                  <a:pt x="1094" y="1562"/>
                </a:cubicBezTo>
                <a:cubicBezTo>
                  <a:pt x="1094" y="1605"/>
                  <a:pt x="1059" y="1640"/>
                  <a:pt x="1016" y="1640"/>
                </a:cubicBezTo>
                <a:close/>
                <a:moveTo>
                  <a:pt x="1016" y="1953"/>
                </a:moveTo>
                <a:lnTo>
                  <a:pt x="1016" y="1953"/>
                </a:lnTo>
                <a:cubicBezTo>
                  <a:pt x="972" y="1953"/>
                  <a:pt x="938" y="1917"/>
                  <a:pt x="938" y="1874"/>
                </a:cubicBezTo>
                <a:cubicBezTo>
                  <a:pt x="938" y="1831"/>
                  <a:pt x="972" y="1796"/>
                  <a:pt x="1016" y="1796"/>
                </a:cubicBezTo>
                <a:cubicBezTo>
                  <a:pt x="1059" y="1796"/>
                  <a:pt x="1094" y="1831"/>
                  <a:pt x="1094" y="1874"/>
                </a:cubicBezTo>
                <a:cubicBezTo>
                  <a:pt x="1094" y="1917"/>
                  <a:pt x="1059" y="1953"/>
                  <a:pt x="1016" y="1953"/>
                </a:cubicBezTo>
                <a:close/>
                <a:moveTo>
                  <a:pt x="1250" y="1484"/>
                </a:moveTo>
                <a:lnTo>
                  <a:pt x="1718" y="1484"/>
                </a:lnTo>
                <a:lnTo>
                  <a:pt x="1718" y="1640"/>
                </a:lnTo>
                <a:lnTo>
                  <a:pt x="1250" y="1640"/>
                </a:lnTo>
                <a:lnTo>
                  <a:pt x="1250" y="1484"/>
                </a:lnTo>
                <a:close/>
                <a:moveTo>
                  <a:pt x="1250" y="859"/>
                </a:moveTo>
                <a:lnTo>
                  <a:pt x="1952" y="859"/>
                </a:lnTo>
                <a:lnTo>
                  <a:pt x="1952" y="1015"/>
                </a:lnTo>
                <a:lnTo>
                  <a:pt x="1250" y="1015"/>
                </a:lnTo>
                <a:lnTo>
                  <a:pt x="1250" y="859"/>
                </a:lnTo>
                <a:close/>
                <a:moveTo>
                  <a:pt x="1250" y="390"/>
                </a:moveTo>
                <a:lnTo>
                  <a:pt x="1796" y="390"/>
                </a:lnTo>
                <a:lnTo>
                  <a:pt x="1796" y="546"/>
                </a:lnTo>
                <a:lnTo>
                  <a:pt x="1250" y="546"/>
                </a:lnTo>
                <a:lnTo>
                  <a:pt x="1250" y="390"/>
                </a:lnTo>
                <a:close/>
                <a:moveTo>
                  <a:pt x="625" y="2265"/>
                </a:moveTo>
                <a:lnTo>
                  <a:pt x="625" y="2265"/>
                </a:lnTo>
                <a:cubicBezTo>
                  <a:pt x="625" y="2308"/>
                  <a:pt x="590" y="2343"/>
                  <a:pt x="547" y="2343"/>
                </a:cubicBezTo>
                <a:cubicBezTo>
                  <a:pt x="504" y="2343"/>
                  <a:pt x="469" y="2308"/>
                  <a:pt x="469" y="2265"/>
                </a:cubicBezTo>
                <a:lnTo>
                  <a:pt x="469" y="859"/>
                </a:lnTo>
                <a:cubicBezTo>
                  <a:pt x="469" y="831"/>
                  <a:pt x="463" y="806"/>
                  <a:pt x="454" y="781"/>
                </a:cubicBezTo>
                <a:lnTo>
                  <a:pt x="625" y="781"/>
                </a:lnTo>
                <a:lnTo>
                  <a:pt x="625" y="2265"/>
                </a:lnTo>
                <a:close/>
                <a:moveTo>
                  <a:pt x="313" y="1640"/>
                </a:moveTo>
                <a:lnTo>
                  <a:pt x="157" y="1640"/>
                </a:lnTo>
                <a:lnTo>
                  <a:pt x="157" y="859"/>
                </a:lnTo>
                <a:cubicBezTo>
                  <a:pt x="157" y="816"/>
                  <a:pt x="191" y="781"/>
                  <a:pt x="234" y="781"/>
                </a:cubicBezTo>
                <a:cubicBezTo>
                  <a:pt x="277" y="781"/>
                  <a:pt x="313" y="816"/>
                  <a:pt x="313" y="859"/>
                </a:cubicBezTo>
                <a:lnTo>
                  <a:pt x="313" y="1640"/>
                </a:lnTo>
                <a:close/>
                <a:moveTo>
                  <a:pt x="625" y="0"/>
                </a:moveTo>
                <a:lnTo>
                  <a:pt x="625" y="625"/>
                </a:lnTo>
                <a:lnTo>
                  <a:pt x="234" y="625"/>
                </a:lnTo>
                <a:cubicBezTo>
                  <a:pt x="105" y="625"/>
                  <a:pt x="0" y="730"/>
                  <a:pt x="0" y="859"/>
                </a:cubicBezTo>
                <a:lnTo>
                  <a:pt x="0" y="1796"/>
                </a:lnTo>
                <a:lnTo>
                  <a:pt x="313" y="1796"/>
                </a:lnTo>
                <a:lnTo>
                  <a:pt x="313" y="2265"/>
                </a:lnTo>
                <a:cubicBezTo>
                  <a:pt x="313" y="2394"/>
                  <a:pt x="418" y="2499"/>
                  <a:pt x="547" y="2499"/>
                </a:cubicBezTo>
                <a:lnTo>
                  <a:pt x="2109" y="2499"/>
                </a:lnTo>
                <a:cubicBezTo>
                  <a:pt x="2238" y="2499"/>
                  <a:pt x="2343" y="2394"/>
                  <a:pt x="2343" y="2265"/>
                </a:cubicBezTo>
                <a:lnTo>
                  <a:pt x="2343" y="0"/>
                </a:lnTo>
                <a:lnTo>
                  <a:pt x="625" y="0"/>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59" name="TextBox 58">
            <a:extLst>
              <a:ext uri="{FF2B5EF4-FFF2-40B4-BE49-F238E27FC236}">
                <a16:creationId xmlns:a16="http://schemas.microsoft.com/office/drawing/2014/main" id="{C5A7871A-6242-D94A-8BAB-3F8B0F857459}"/>
              </a:ext>
            </a:extLst>
          </p:cNvPr>
          <p:cNvSpPr txBox="1"/>
          <p:nvPr/>
        </p:nvSpPr>
        <p:spPr>
          <a:xfrm>
            <a:off x="863086" y="1624463"/>
            <a:ext cx="9788289"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767"/>
                </a:solidFill>
                <a:effectLst/>
                <a:uLnTx/>
                <a:uFillTx/>
                <a:latin typeface="Poppins" pitchFamily="2" charset="77"/>
                <a:ea typeface="+mn-ea"/>
                <a:cs typeface="Poppins" pitchFamily="2" charset="77"/>
              </a:rPr>
              <a:t>Provide voter registration materials and information </a:t>
            </a:r>
          </a:p>
        </p:txBody>
      </p:sp>
      <p:sp>
        <p:nvSpPr>
          <p:cNvPr id="2" name="Title 1">
            <a:extLst>
              <a:ext uri="{FF2B5EF4-FFF2-40B4-BE49-F238E27FC236}">
                <a16:creationId xmlns:a16="http://schemas.microsoft.com/office/drawing/2014/main" id="{E2FDA698-066C-41DB-B281-F23FCAE4AE51}"/>
              </a:ext>
            </a:extLst>
          </p:cNvPr>
          <p:cNvSpPr>
            <a:spLocks noGrp="1"/>
          </p:cNvSpPr>
          <p:nvPr>
            <p:ph type="title"/>
          </p:nvPr>
        </p:nvSpPr>
        <p:spPr/>
        <p:txBody>
          <a:bodyPr/>
          <a:lstStyle/>
          <a:p>
            <a:r>
              <a:rPr lang="en-US" sz="3600"/>
              <a:t>What Will We Do Together?</a:t>
            </a:r>
          </a:p>
        </p:txBody>
      </p:sp>
      <p:sp>
        <p:nvSpPr>
          <p:cNvPr id="18" name="TextBox 17">
            <a:extLst>
              <a:ext uri="{FF2B5EF4-FFF2-40B4-BE49-F238E27FC236}">
                <a16:creationId xmlns:a16="http://schemas.microsoft.com/office/drawing/2014/main" id="{019A6CCA-5731-4865-966F-0629F62354FA}"/>
              </a:ext>
            </a:extLst>
          </p:cNvPr>
          <p:cNvSpPr txBox="1"/>
          <p:nvPr/>
        </p:nvSpPr>
        <p:spPr>
          <a:xfrm>
            <a:off x="863086" y="2400969"/>
            <a:ext cx="10708850" cy="3093154"/>
          </a:xfrm>
          <a:prstGeom prst="rect">
            <a:avLst/>
          </a:prstGeom>
          <a:solidFill>
            <a:schemeClr val="accent1">
              <a:lumMod val="20000"/>
              <a:lumOff val="80000"/>
            </a:schemeClr>
          </a:solidFill>
        </p:spPr>
        <p:txBody>
          <a:bodyPr wrap="square" lIns="91440" tIns="45720" rIns="91440" bIns="45720" rtlCol="0" anchor="t">
            <a:spAutoFit/>
          </a:bodyPr>
          <a:lstStyle/>
          <a:p>
            <a:pPr marL="0" marR="0" lvl="0" indent="0" algn="just" defTabSz="914400" rtl="0" eaLnBrk="1" fontAlgn="auto" latinLnBrk="0" hangingPunct="1">
              <a:lnSpc>
                <a:spcPts val="175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1" fontAlgn="auto" latinLnBrk="0" hangingPunct="1">
              <a:lnSpc>
                <a:spcPts val="175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You could:</a:t>
            </a:r>
          </a:p>
          <a:p>
            <a:pPr marL="0" marR="0" lvl="0" indent="0" algn="just" defTabSz="914400" rtl="0" eaLnBrk="1" fontAlgn="auto" latinLnBrk="0" hangingPunct="1">
              <a:lnSpc>
                <a:spcPts val="175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just" defTabSz="914400" rtl="0" eaLnBrk="1" fontAlgn="auto" latinLnBrk="0" hangingPunct="1">
              <a:lnSpc>
                <a:spcPts val="175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Include voter registration materials in any regular contact you have with residents, tenants, and people served</a:t>
            </a:r>
          </a:p>
          <a:p>
            <a:pPr marL="0" marR="0" lvl="0" indent="0" algn="just" defTabSz="914400" rtl="0" eaLnBrk="1" fontAlgn="auto" latinLnBrk="0" hangingPunct="1">
              <a:lnSpc>
                <a:spcPts val="175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742950" marR="0" lvl="1" indent="-285750" algn="just" defTabSz="914400" rtl="0" eaLnBrk="1" fontAlgn="auto" latinLnBrk="0" hangingPunct="1">
              <a:lnSpc>
                <a:spcPts val="175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Are you conducting intakes for your services?</a:t>
            </a:r>
          </a:p>
          <a:p>
            <a:pPr marL="457200" marR="0" lvl="1" indent="0" algn="just" defTabSz="914400" rtl="0" eaLnBrk="1" fontAlgn="auto" latinLnBrk="0" hangingPunct="1">
              <a:lnSpc>
                <a:spcPts val="175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742950" marR="0" lvl="1" indent="-285750" algn="just" defTabSz="914400" rtl="0" eaLnBrk="1" fontAlgn="auto" latinLnBrk="0" hangingPunct="1">
              <a:lnSpc>
                <a:spcPts val="175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Can you set up a table in a community room?</a:t>
            </a:r>
          </a:p>
          <a:p>
            <a:pPr marL="457200" marR="0" lvl="1" indent="0" algn="just" defTabSz="914400" rtl="0" eaLnBrk="1" fontAlgn="auto" latinLnBrk="0" hangingPunct="1">
              <a:lnSpc>
                <a:spcPts val="175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1" fontAlgn="auto" latinLnBrk="0" hangingPunct="1">
              <a:lnSpc>
                <a:spcPts val="175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just" defTabSz="914400" rtl="0" eaLnBrk="1" fontAlgn="auto" latinLnBrk="0" hangingPunct="1">
              <a:lnSpc>
                <a:spcPts val="175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Lato"/>
                <a:ea typeface="Lato"/>
                <a:cs typeface="Lato"/>
              </a:rPr>
              <a:t>Provide voter registration materials at a community event</a:t>
            </a:r>
          </a:p>
          <a:p>
            <a:pPr marL="0" marR="0" lvl="0" indent="0" algn="just" defTabSz="914400" rtl="0" eaLnBrk="1" fontAlgn="auto" latinLnBrk="0" hangingPunct="1">
              <a:lnSpc>
                <a:spcPts val="175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8899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sz="3600">
                <a:latin typeface="Lato Black"/>
                <a:ea typeface="Lato Black"/>
                <a:cs typeface="Lato Black"/>
              </a:rPr>
              <a:t>Strategies &amp; Tips for Education &amp; Engagement</a:t>
            </a:r>
          </a:p>
        </p:txBody>
      </p:sp>
      <p:sp>
        <p:nvSpPr>
          <p:cNvPr id="7" name="Content Placeholder 6">
            <a:extLst>
              <a:ext uri="{FF2B5EF4-FFF2-40B4-BE49-F238E27FC236}">
                <a16:creationId xmlns:a16="http://schemas.microsoft.com/office/drawing/2014/main" id="{4F505F13-104E-F609-8F2E-F06A3AD0EF3E}"/>
              </a:ext>
            </a:extLst>
          </p:cNvPr>
          <p:cNvSpPr>
            <a:spLocks noGrp="1"/>
          </p:cNvSpPr>
          <p:nvPr>
            <p:ph sz="half" idx="2"/>
          </p:nvPr>
        </p:nvSpPr>
        <p:spPr>
          <a:xfrm>
            <a:off x="506120" y="1711802"/>
            <a:ext cx="11179759" cy="5114883"/>
          </a:xfrm>
        </p:spPr>
        <p:txBody>
          <a:bodyPr vert="horz" lIns="91440" tIns="45720" rIns="91440" bIns="45720" rtlCol="0" anchor="t">
            <a:noAutofit/>
          </a:bodyPr>
          <a:lstStyle/>
          <a:p>
            <a:pPr>
              <a:lnSpc>
                <a:spcPct val="100000"/>
              </a:lnSpc>
            </a:pPr>
            <a:r>
              <a:rPr lang="en-US" sz="2400">
                <a:solidFill>
                  <a:schemeClr val="tx2"/>
                </a:solidFill>
                <a:latin typeface="Lato"/>
                <a:ea typeface="Lato"/>
                <a:cs typeface="Lato"/>
              </a:rPr>
              <a:t>Build voter registration into daily activities &amp; already planned events</a:t>
            </a:r>
            <a:endParaRPr lang="en-US" sz="2400">
              <a:solidFill>
                <a:schemeClr val="tx2"/>
              </a:solidFill>
              <a:ea typeface="Lato" panose="020F0502020204030203" pitchFamily="34" charset="0"/>
              <a:cs typeface="Lato" panose="020F0502020204030203" pitchFamily="34" charset="0"/>
            </a:endParaRPr>
          </a:p>
          <a:p>
            <a:pPr>
              <a:lnSpc>
                <a:spcPct val="100000"/>
              </a:lnSpc>
            </a:pPr>
            <a:r>
              <a:rPr lang="en-US" sz="2400">
                <a:solidFill>
                  <a:schemeClr val="tx2"/>
                </a:solidFill>
                <a:latin typeface="Lato"/>
                <a:ea typeface="Lato"/>
                <a:cs typeface="Arial"/>
              </a:rPr>
              <a:t>Involve your residents and clients in planning the events</a:t>
            </a:r>
          </a:p>
          <a:p>
            <a:pPr>
              <a:lnSpc>
                <a:spcPct val="100000"/>
              </a:lnSpc>
            </a:pPr>
            <a:r>
              <a:rPr lang="en-US" sz="2400">
                <a:solidFill>
                  <a:schemeClr val="tx2"/>
                </a:solidFill>
                <a:latin typeface="Lato"/>
                <a:ea typeface="Lato"/>
                <a:cs typeface="Arial"/>
              </a:rPr>
              <a:t>Set concrete, attainable goals and tie them to deadlines </a:t>
            </a:r>
            <a:endParaRPr lang="en-US">
              <a:solidFill>
                <a:schemeClr val="tx2"/>
              </a:solidFill>
              <a:latin typeface="Lato"/>
              <a:ea typeface="Lato"/>
              <a:cs typeface="Lato"/>
            </a:endParaRPr>
          </a:p>
          <a:p>
            <a:pPr lvl="1">
              <a:lnSpc>
                <a:spcPct val="100000"/>
              </a:lnSpc>
              <a:buFont typeface="Courier New" panose="020B0604020202020204" pitchFamily="34" charset="0"/>
              <a:buChar char="o"/>
            </a:pPr>
            <a:r>
              <a:rPr lang="en-US">
                <a:solidFill>
                  <a:schemeClr val="tx2"/>
                </a:solidFill>
                <a:latin typeface="Lato"/>
                <a:ea typeface="Lato"/>
                <a:cs typeface="Arial"/>
              </a:rPr>
              <a:t>You don't have to do it all!</a:t>
            </a:r>
          </a:p>
          <a:p>
            <a:pPr>
              <a:lnSpc>
                <a:spcPct val="100000"/>
              </a:lnSpc>
            </a:pPr>
            <a:r>
              <a:rPr lang="en-US" sz="2400">
                <a:solidFill>
                  <a:schemeClr val="tx2"/>
                </a:solidFill>
                <a:latin typeface="Lato"/>
                <a:ea typeface="Lato"/>
                <a:cs typeface="Arial"/>
              </a:rPr>
              <a:t>Partner with other local organizations and plan an event together</a:t>
            </a:r>
          </a:p>
          <a:p>
            <a:pPr>
              <a:lnSpc>
                <a:spcPct val="100000"/>
              </a:lnSpc>
            </a:pPr>
            <a:r>
              <a:rPr lang="en-US" sz="2400">
                <a:solidFill>
                  <a:schemeClr val="tx2"/>
                </a:solidFill>
                <a:latin typeface="Lato"/>
                <a:ea typeface="Lato"/>
                <a:cs typeface="Lato"/>
              </a:rPr>
              <a:t>Add an election reminder flyer to paperwork or other items distributed to clients</a:t>
            </a:r>
            <a:endParaRPr lang="en-US" sz="2400">
              <a:solidFill>
                <a:schemeClr val="tx2"/>
              </a:solidFill>
              <a:ea typeface="Lato"/>
              <a:cs typeface="Lato"/>
            </a:endParaRPr>
          </a:p>
          <a:p>
            <a:pPr>
              <a:lnSpc>
                <a:spcPct val="100000"/>
              </a:lnSpc>
            </a:pPr>
            <a:r>
              <a:rPr lang="en-US" sz="2400">
                <a:solidFill>
                  <a:schemeClr val="tx2"/>
                </a:solidFill>
                <a:latin typeface="Lato"/>
                <a:ea typeface="Lato"/>
                <a:cs typeface="Lato"/>
              </a:rPr>
              <a:t>Plan around civic holidays- host a National Voter Registration Day event </a:t>
            </a:r>
          </a:p>
          <a:p>
            <a:pPr>
              <a:lnSpc>
                <a:spcPct val="100000"/>
              </a:lnSpc>
            </a:pPr>
            <a:r>
              <a:rPr lang="en-US" sz="2400">
                <a:solidFill>
                  <a:schemeClr val="tx2"/>
                </a:solidFill>
                <a:latin typeface="Lato"/>
                <a:ea typeface="Lato"/>
                <a:cs typeface="Lato"/>
              </a:rPr>
              <a:t>Send out regular communications to clients and staff</a:t>
            </a:r>
          </a:p>
          <a:p>
            <a:pPr>
              <a:lnSpc>
                <a:spcPct val="100000"/>
              </a:lnSpc>
            </a:pPr>
            <a:r>
              <a:rPr lang="en-US" sz="2400">
                <a:solidFill>
                  <a:schemeClr val="tx2"/>
                </a:solidFill>
                <a:latin typeface="Lato"/>
                <a:ea typeface="Lato"/>
                <a:cs typeface="Lato"/>
              </a:rPr>
              <a:t>Put up a poster with election dates in a high-visibility area</a:t>
            </a:r>
          </a:p>
          <a:p>
            <a:pPr marL="0" indent="0">
              <a:lnSpc>
                <a:spcPct val="100000"/>
              </a:lnSpc>
              <a:buNone/>
            </a:pPr>
            <a:endParaRPr lang="en-US" sz="2400">
              <a:solidFill>
                <a:schemeClr val="tx2"/>
              </a:solidFill>
              <a:latin typeface="Lato"/>
              <a:ea typeface="Lato"/>
              <a:cs typeface="Lato"/>
            </a:endParaRPr>
          </a:p>
        </p:txBody>
      </p:sp>
    </p:spTree>
    <p:extLst>
      <p:ext uri="{BB962C8B-B14F-4D97-AF65-F5344CB8AC3E}">
        <p14:creationId xmlns:p14="http://schemas.microsoft.com/office/powerpoint/2010/main" val="4082363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E2C1-0F7E-BD85-65F4-A97DF6E61FCC}"/>
              </a:ext>
            </a:extLst>
          </p:cNvPr>
          <p:cNvSpPr>
            <a:spLocks noGrp="1"/>
          </p:cNvSpPr>
          <p:nvPr>
            <p:ph type="title"/>
          </p:nvPr>
        </p:nvSpPr>
        <p:spPr/>
        <p:txBody>
          <a:bodyPr/>
          <a:lstStyle/>
          <a:p>
            <a:r>
              <a:rPr lang="en-US"/>
              <a:t>Talking to Voters</a:t>
            </a:r>
          </a:p>
        </p:txBody>
      </p:sp>
      <p:sp>
        <p:nvSpPr>
          <p:cNvPr id="3" name="TextBox 2">
            <a:extLst>
              <a:ext uri="{FF2B5EF4-FFF2-40B4-BE49-F238E27FC236}">
                <a16:creationId xmlns:a16="http://schemas.microsoft.com/office/drawing/2014/main" id="{659BDC93-8C98-F8EB-AAE3-5C1A9F2363A9}"/>
              </a:ext>
            </a:extLst>
          </p:cNvPr>
          <p:cNvSpPr txBox="1"/>
          <p:nvPr/>
        </p:nvSpPr>
        <p:spPr>
          <a:xfrm>
            <a:off x="392756" y="1714208"/>
            <a:ext cx="5700287" cy="477053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767"/>
                </a:solidFill>
                <a:effectLst/>
                <a:uLnTx/>
                <a:uFillTx/>
                <a:latin typeface="Lato"/>
                <a:ea typeface="Lato"/>
                <a:cs typeface="Lato"/>
              </a:rPr>
              <a:t>Some ways of contacting voters:</a:t>
            </a:r>
            <a:endParaRPr kumimoji="0" lang="en-US" sz="2400" b="0" i="0" u="none" strike="noStrike" kern="1200" cap="none" spc="0" normalizeH="0" baseline="0" noProof="0">
              <a:ln>
                <a:noFill/>
              </a:ln>
              <a:solidFill>
                <a:srgbClr val="003767"/>
              </a:solidFill>
              <a:effectLst/>
              <a:uLnTx/>
              <a:uFillTx/>
              <a:latin typeface="Lato"/>
              <a:ea typeface="Lato"/>
              <a:cs typeface="Lato"/>
            </a:endParaRPr>
          </a:p>
          <a:p>
            <a:pPr marL="74295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Door to door canvassing, </a:t>
            </a:r>
          </a:p>
          <a:p>
            <a:pPr marL="74295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Phone calls, texts, emails, flyers, letters, and postcards</a:t>
            </a:r>
            <a:endParaRPr kumimoji="0" lang="en-US" sz="2400" b="0" i="0" u="none" strike="noStrike" kern="1200" cap="none" spc="0" normalizeH="0" baseline="0" noProof="0">
              <a:ln>
                <a:noFill/>
              </a:ln>
              <a:solidFill>
                <a:srgbClr val="003767"/>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During intakes, lease renews, building meetings, and other one on one meetings</a:t>
            </a:r>
          </a:p>
          <a:p>
            <a:pPr marL="74295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400" b="0" i="0" u="none" strike="noStrike" kern="1200" cap="none" spc="0" normalizeH="0" baseline="0" noProof="0">
                <a:ln>
                  <a:noFill/>
                </a:ln>
                <a:solidFill>
                  <a:srgbClr val="003767"/>
                </a:solidFill>
                <a:effectLst/>
                <a:uLnTx/>
                <a:uFillTx/>
                <a:latin typeface="Lato"/>
                <a:ea typeface="+mn-lt"/>
                <a:cs typeface="Calibri" panose="020F0502020204030204"/>
              </a:rPr>
              <a:t>During community events, like parades, fairs, and sporting events</a:t>
            </a:r>
            <a:endParaRPr kumimoji="0" lang="en-US" sz="2400" b="0" i="0" u="none" strike="noStrike" kern="1200" cap="none" spc="0" normalizeH="0" baseline="0" noProof="0">
              <a:ln>
                <a:noFill/>
              </a:ln>
              <a:solidFill>
                <a:srgbClr val="003767"/>
              </a:solidFill>
              <a:effectLst/>
              <a:uLnTx/>
              <a:uFillTx/>
              <a:latin typeface="Lato"/>
              <a:ea typeface="Lato"/>
              <a:cs typeface="Lato"/>
            </a:endParaRPr>
          </a:p>
          <a:p>
            <a:pPr marL="74295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endParaRPr kumimoji="0" lang="en-US" sz="3200" b="0" i="0" u="none" strike="noStrike" kern="1200" cap="none" spc="0" normalizeH="0" baseline="0" noProof="0">
              <a:ln>
                <a:noFill/>
              </a:ln>
              <a:solidFill>
                <a:srgbClr val="003767"/>
              </a:solidFill>
              <a:effectLst/>
              <a:uLnTx/>
              <a:uFillTx/>
              <a:latin typeface="Lato"/>
              <a:ea typeface="Lato"/>
              <a:cs typeface="La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003767"/>
              </a:solidFill>
              <a:effectLst/>
              <a:uLnTx/>
              <a:uFillTx/>
              <a:latin typeface="Lato"/>
              <a:ea typeface="Lato"/>
              <a:cs typeface="Lato"/>
            </a:endParaRPr>
          </a:p>
          <a:p>
            <a:pPr marL="74295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endParaRPr kumimoji="0" lang="en-US" sz="2400" b="0" i="0" u="none" strike="noStrike" kern="1200" cap="none" spc="0" normalizeH="0" baseline="0" noProof="0">
              <a:ln>
                <a:noFill/>
              </a:ln>
              <a:solidFill>
                <a:srgbClr val="003767"/>
              </a:solidFill>
              <a:effectLst/>
              <a:uLnTx/>
              <a:uFillTx/>
              <a:latin typeface="Calibri" panose="020F0502020204030204"/>
              <a:ea typeface="+mn-lt"/>
              <a:cs typeface="Calibri" panose="020F0502020204030204"/>
            </a:endParaRPr>
          </a:p>
        </p:txBody>
      </p:sp>
      <p:sp>
        <p:nvSpPr>
          <p:cNvPr id="4" name="TextBox 3">
            <a:extLst>
              <a:ext uri="{FF2B5EF4-FFF2-40B4-BE49-F238E27FC236}">
                <a16:creationId xmlns:a16="http://schemas.microsoft.com/office/drawing/2014/main" id="{33AFB227-6040-E240-FC08-E49130B31AEC}"/>
              </a:ext>
            </a:extLst>
          </p:cNvPr>
          <p:cNvSpPr txBox="1"/>
          <p:nvPr/>
        </p:nvSpPr>
        <p:spPr>
          <a:xfrm>
            <a:off x="6525292" y="1767463"/>
            <a:ext cx="5403011"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767"/>
                </a:solidFill>
                <a:effectLst/>
                <a:uLnTx/>
                <a:uFillTx/>
                <a:latin typeface="Lato"/>
                <a:ea typeface="Lato"/>
                <a:cs typeface="Arial"/>
              </a:rPr>
              <a:t>When talking to voters:</a:t>
            </a:r>
            <a:endParaRPr kumimoji="0" lang="en-US" sz="2400" b="1" i="0" u="none" strike="noStrike" kern="1200" cap="none" spc="0" normalizeH="0" baseline="0" noProof="0">
              <a:ln>
                <a:noFill/>
              </a:ln>
              <a:solidFill>
                <a:srgbClr val="003767"/>
              </a:solidFill>
              <a:effectLst/>
              <a:uLnTx/>
              <a:uFillTx/>
              <a:latin typeface="Lato"/>
              <a:ea typeface="Lato"/>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Arial"/>
              </a:rPr>
              <a:t>Be respectful and patient </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Arial"/>
              </a:rPr>
              <a:t>Connect on a personal level</a:t>
            </a:r>
            <a:endParaRPr kumimoji="0" lang="en-US" sz="2000" b="0" i="0" u="none" strike="noStrike" kern="1200" cap="none" spc="0" normalizeH="0" baseline="0" noProof="0">
              <a:ln>
                <a:noFill/>
              </a:ln>
              <a:solidFill>
                <a:srgbClr val="003767"/>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3767"/>
                </a:solidFill>
                <a:effectLst/>
                <a:uLnTx/>
                <a:uFillTx/>
                <a:latin typeface="Lato"/>
                <a:ea typeface="+mn-ea"/>
                <a:cs typeface="Arial"/>
              </a:rPr>
              <a:t>Know your key messages​</a:t>
            </a:r>
            <a:endParaRPr kumimoji="0" lang="en-US" sz="2400" b="0" i="0" u="none" strike="noStrike" kern="1200" cap="none" spc="0" normalizeH="0" baseline="0" noProof="0">
              <a:ln>
                <a:noFill/>
              </a:ln>
              <a:solidFill>
                <a:srgbClr val="003767"/>
              </a:solidFill>
              <a:effectLst/>
              <a:uLnTx/>
              <a:uFillTx/>
              <a:latin typeface="Lato"/>
              <a:ea typeface="Lato"/>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Calibri"/>
              </a:rPr>
              <a:t>Make your ask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Calibri"/>
              </a:rPr>
              <a:t>Follow- up</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Calibri"/>
              </a:rPr>
              <a:t>HAVE FUN!</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767"/>
              </a:solidFill>
              <a:effectLst/>
              <a:uLnTx/>
              <a:uFillTx/>
              <a:latin typeface="Calibri" panose="020F0502020204030204"/>
              <a:ea typeface="La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ato"/>
              <a:ea typeface="Lato"/>
              <a:cs typeface="Arial"/>
            </a:endParaRPr>
          </a:p>
        </p:txBody>
      </p:sp>
    </p:spTree>
    <p:extLst>
      <p:ext uri="{BB962C8B-B14F-4D97-AF65-F5344CB8AC3E}">
        <p14:creationId xmlns:p14="http://schemas.microsoft.com/office/powerpoint/2010/main" val="230230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endParaRPr lang="en-US"/>
          </a:p>
        </p:txBody>
      </p:sp>
      <p:pic>
        <p:nvPicPr>
          <p:cNvPr id="40" name="Picture 39" descr="A pink and blue text&#10;&#10;Description automatically generated">
            <a:extLst>
              <a:ext uri="{FF2B5EF4-FFF2-40B4-BE49-F238E27FC236}">
                <a16:creationId xmlns:a16="http://schemas.microsoft.com/office/drawing/2014/main" id="{AF0CC026-0C22-C08B-CA92-2F73F56F8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75" y="40491"/>
            <a:ext cx="6371497" cy="1244579"/>
          </a:xfrm>
          <a:prstGeom prst="rect">
            <a:avLst/>
          </a:prstGeom>
        </p:spPr>
      </p:pic>
      <p:pic>
        <p:nvPicPr>
          <p:cNvPr id="42" name="Picture 41" descr="A group of eggs on a bus stop&#10;&#10;Description automatically generated">
            <a:extLst>
              <a:ext uri="{FF2B5EF4-FFF2-40B4-BE49-F238E27FC236}">
                <a16:creationId xmlns:a16="http://schemas.microsoft.com/office/drawing/2014/main" id="{5F692EBB-6078-C0AB-B66B-B351A3A10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977" y="2021833"/>
            <a:ext cx="3009900" cy="1780246"/>
          </a:xfrm>
          <a:prstGeom prst="rect">
            <a:avLst/>
          </a:prstGeom>
        </p:spPr>
      </p:pic>
      <p:pic>
        <p:nvPicPr>
          <p:cNvPr id="44" name="Picture 43" descr="A cartoon of a childcare company&#10;&#10;Description automatically generated">
            <a:extLst>
              <a:ext uri="{FF2B5EF4-FFF2-40B4-BE49-F238E27FC236}">
                <a16:creationId xmlns:a16="http://schemas.microsoft.com/office/drawing/2014/main" id="{4A79713B-3F39-C46F-7DE0-4FC10EBF1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276" y="4430745"/>
            <a:ext cx="2667000" cy="1714500"/>
          </a:xfrm>
          <a:prstGeom prst="rect">
            <a:avLst/>
          </a:prstGeom>
        </p:spPr>
      </p:pic>
      <p:pic>
        <p:nvPicPr>
          <p:cNvPr id="46" name="Picture 45" descr="A logo of a cartoon character&#10;&#10;Description automatically generated with medium confidence">
            <a:extLst>
              <a:ext uri="{FF2B5EF4-FFF2-40B4-BE49-F238E27FC236}">
                <a16:creationId xmlns:a16="http://schemas.microsoft.com/office/drawing/2014/main" id="{A76AB0A6-EE62-808D-C1DE-F957E16E2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624" y="2021833"/>
            <a:ext cx="2886075" cy="1790700"/>
          </a:xfrm>
          <a:prstGeom prst="rect">
            <a:avLst/>
          </a:prstGeom>
        </p:spPr>
      </p:pic>
      <p:pic>
        <p:nvPicPr>
          <p:cNvPr id="48" name="Picture 47" descr="A cartoon of a person with a briefcase&#10;&#10;Description automatically generated">
            <a:extLst>
              <a:ext uri="{FF2B5EF4-FFF2-40B4-BE49-F238E27FC236}">
                <a16:creationId xmlns:a16="http://schemas.microsoft.com/office/drawing/2014/main" id="{3D5D6DC7-6930-5A3D-934C-C1CEEBD2B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277" y="4440269"/>
            <a:ext cx="3009900" cy="1743075"/>
          </a:xfrm>
          <a:prstGeom prst="rect">
            <a:avLst/>
          </a:prstGeom>
        </p:spPr>
      </p:pic>
      <p:pic>
        <p:nvPicPr>
          <p:cNvPr id="50" name="Picture 49" descr="A cartoon of a person pouring liquid into a container&#10;&#10;Description automatically generated">
            <a:extLst>
              <a:ext uri="{FF2B5EF4-FFF2-40B4-BE49-F238E27FC236}">
                <a16:creationId xmlns:a16="http://schemas.microsoft.com/office/drawing/2014/main" id="{840D86FA-D915-8EED-D3D5-814D68648E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3293" y="4440269"/>
            <a:ext cx="2714625" cy="1724025"/>
          </a:xfrm>
          <a:prstGeom prst="rect">
            <a:avLst/>
          </a:prstGeom>
        </p:spPr>
      </p:pic>
      <p:pic>
        <p:nvPicPr>
          <p:cNvPr id="52" name="Picture 51" descr="A cartoon of a person in a hat&#10;&#10;Description automatically generated">
            <a:extLst>
              <a:ext uri="{FF2B5EF4-FFF2-40B4-BE49-F238E27FC236}">
                <a16:creationId xmlns:a16="http://schemas.microsoft.com/office/drawing/2014/main" id="{B265A415-8667-23BA-6E8C-97247CB0D0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920" y="4430745"/>
            <a:ext cx="2924175" cy="1762125"/>
          </a:xfrm>
          <a:prstGeom prst="rect">
            <a:avLst/>
          </a:prstGeom>
        </p:spPr>
      </p:pic>
      <p:pic>
        <p:nvPicPr>
          <p:cNvPr id="56" name="Picture 55" descr="A cartoon character on a bed&#10;&#10;Description automatically generated">
            <a:extLst>
              <a:ext uri="{FF2B5EF4-FFF2-40B4-BE49-F238E27FC236}">
                <a16:creationId xmlns:a16="http://schemas.microsoft.com/office/drawing/2014/main" id="{9B6A4922-4E23-2042-E204-77EFCE2D75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3768" y="2008284"/>
            <a:ext cx="2724150" cy="1733550"/>
          </a:xfrm>
          <a:prstGeom prst="rect">
            <a:avLst/>
          </a:prstGeom>
        </p:spPr>
      </p:pic>
      <p:pic>
        <p:nvPicPr>
          <p:cNvPr id="58" name="Picture 57" descr="A line art of a house&#10;&#10;Description automatically generated">
            <a:extLst>
              <a:ext uri="{FF2B5EF4-FFF2-40B4-BE49-F238E27FC236}">
                <a16:creationId xmlns:a16="http://schemas.microsoft.com/office/drawing/2014/main" id="{6F80DF7A-1A22-95B1-7883-E6C2828D79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3470" y="1982804"/>
            <a:ext cx="2867025" cy="1790700"/>
          </a:xfrm>
          <a:prstGeom prst="rect">
            <a:avLst/>
          </a:prstGeom>
        </p:spPr>
      </p:pic>
    </p:spTree>
    <p:extLst>
      <p:ext uri="{BB962C8B-B14F-4D97-AF65-F5344CB8AC3E}">
        <p14:creationId xmlns:p14="http://schemas.microsoft.com/office/powerpoint/2010/main" val="282642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35466-143D-AA36-25C3-A497C3A65193}"/>
              </a:ext>
            </a:extLst>
          </p:cNvPr>
          <p:cNvSpPr txBox="1"/>
          <p:nvPr/>
        </p:nvSpPr>
        <p:spPr>
          <a:xfrm>
            <a:off x="979055" y="1862707"/>
            <a:ext cx="718387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Empowering Nonprofits for Voter Engagement</a:t>
            </a:r>
          </a:p>
        </p:txBody>
      </p:sp>
      <p:sp>
        <p:nvSpPr>
          <p:cNvPr id="3" name="TextBox 2">
            <a:extLst>
              <a:ext uri="{FF2B5EF4-FFF2-40B4-BE49-F238E27FC236}">
                <a16:creationId xmlns:a16="http://schemas.microsoft.com/office/drawing/2014/main" id="{76348936-1C18-D68E-4E18-D927D4AD6B36}"/>
              </a:ext>
            </a:extLst>
          </p:cNvPr>
          <p:cNvSpPr txBox="1"/>
          <p:nvPr/>
        </p:nvSpPr>
        <p:spPr>
          <a:xfrm>
            <a:off x="979055" y="3429000"/>
            <a:ext cx="59297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Narrow" panose="020B0606020202030204" pitchFamily="34" charset="0"/>
              </a:rPr>
              <a:t>Monday, September 23, 2024</a:t>
            </a:r>
            <a:endPar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1083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CB1D04-510B-F982-45B5-F0B3C20F1137}"/>
              </a:ext>
            </a:extLst>
          </p:cNvPr>
          <p:cNvSpPr>
            <a:spLocks noGrp="1"/>
          </p:cNvSpPr>
          <p:nvPr>
            <p:ph idx="1"/>
          </p:nvPr>
        </p:nvSpPr>
        <p:spPr>
          <a:xfrm>
            <a:off x="504710" y="1720780"/>
            <a:ext cx="10515600" cy="4351338"/>
          </a:xfrm>
        </p:spPr>
        <p:txBody>
          <a:bodyPr/>
          <a:lstStyle/>
          <a:p>
            <a:r>
              <a:rPr lang="en-US">
                <a:solidFill>
                  <a:schemeClr val="tx2"/>
                </a:solidFill>
              </a:rPr>
              <a:t>National Voter Registration Day | Tuesday, September 17, 2024</a:t>
            </a:r>
          </a:p>
          <a:p>
            <a:r>
              <a:rPr lang="en-US">
                <a:solidFill>
                  <a:schemeClr val="tx2"/>
                </a:solidFill>
              </a:rPr>
              <a:t>National Voter Education Week | October 7- 11, 2024</a:t>
            </a:r>
          </a:p>
          <a:p>
            <a:r>
              <a:rPr lang="en-US">
                <a:solidFill>
                  <a:schemeClr val="tx2"/>
                </a:solidFill>
              </a:rPr>
              <a:t>Vote Early Day | Tuesday, October 29, 2024</a:t>
            </a:r>
          </a:p>
          <a:p>
            <a:r>
              <a:rPr lang="en-US">
                <a:solidFill>
                  <a:schemeClr val="tx2"/>
                </a:solidFill>
              </a:rPr>
              <a:t>Election Hero Day | Monday, November 4, 2024 </a:t>
            </a:r>
          </a:p>
        </p:txBody>
      </p:sp>
      <p:sp>
        <p:nvSpPr>
          <p:cNvPr id="3" name="Title 2">
            <a:extLst>
              <a:ext uri="{FF2B5EF4-FFF2-40B4-BE49-F238E27FC236}">
                <a16:creationId xmlns:a16="http://schemas.microsoft.com/office/drawing/2014/main" id="{5E96C8C3-FA17-4D3B-99F7-BD0818C3EF15}"/>
              </a:ext>
            </a:extLst>
          </p:cNvPr>
          <p:cNvSpPr>
            <a:spLocks noGrp="1"/>
          </p:cNvSpPr>
          <p:nvPr>
            <p:ph type="title"/>
          </p:nvPr>
        </p:nvSpPr>
        <p:spPr/>
        <p:txBody>
          <a:bodyPr/>
          <a:lstStyle/>
          <a:p>
            <a:r>
              <a:rPr lang="en-US"/>
              <a:t>Civic Holidays</a:t>
            </a:r>
          </a:p>
        </p:txBody>
      </p:sp>
      <p:pic>
        <p:nvPicPr>
          <p:cNvPr id="5" name="Picture 4" descr="A close-up of a sign&#10;&#10;Description automatically generated">
            <a:extLst>
              <a:ext uri="{FF2B5EF4-FFF2-40B4-BE49-F238E27FC236}">
                <a16:creationId xmlns:a16="http://schemas.microsoft.com/office/drawing/2014/main" id="{126AB693-9172-4491-14B9-C154072DC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576" y="4894935"/>
            <a:ext cx="2857500" cy="1190625"/>
          </a:xfrm>
          <a:prstGeom prst="rect">
            <a:avLst/>
          </a:prstGeom>
        </p:spPr>
      </p:pic>
      <p:pic>
        <p:nvPicPr>
          <p:cNvPr id="7" name="Picture 6" descr="A purple background with white text&#10;&#10;Description automatically generated">
            <a:extLst>
              <a:ext uri="{FF2B5EF4-FFF2-40B4-BE49-F238E27FC236}">
                <a16:creationId xmlns:a16="http://schemas.microsoft.com/office/drawing/2014/main" id="{DFBCDB09-7660-0B3C-2B35-AF32516EB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456" y="4446955"/>
            <a:ext cx="2086583" cy="2086583"/>
          </a:xfrm>
          <a:prstGeom prst="rect">
            <a:avLst/>
          </a:prstGeom>
        </p:spPr>
      </p:pic>
      <p:pic>
        <p:nvPicPr>
          <p:cNvPr id="9" name="Picture 8" descr="A red and white rectangular sign with black text&#10;&#10;Description automatically generated">
            <a:extLst>
              <a:ext uri="{FF2B5EF4-FFF2-40B4-BE49-F238E27FC236}">
                <a16:creationId xmlns:a16="http://schemas.microsoft.com/office/drawing/2014/main" id="{612782EF-710C-8AB0-3C40-BD4F7916F4E3}"/>
              </a:ext>
            </a:extLst>
          </p:cNvPr>
          <p:cNvPicPr>
            <a:picLocks noChangeAspect="1"/>
          </p:cNvPicPr>
          <p:nvPr/>
        </p:nvPicPr>
        <p:blipFill rotWithShape="1">
          <a:blip r:embed="rId5">
            <a:extLst>
              <a:ext uri="{28A0092B-C50C-407E-A947-70E740481C1C}">
                <a14:useLocalDpi xmlns:a14="http://schemas.microsoft.com/office/drawing/2010/main" val="0"/>
              </a:ext>
            </a:extLst>
          </a:blip>
          <a:srcRect r="80803"/>
          <a:stretch/>
        </p:blipFill>
        <p:spPr>
          <a:xfrm>
            <a:off x="67900" y="4374582"/>
            <a:ext cx="2425149" cy="2231332"/>
          </a:xfrm>
          <a:prstGeom prst="rect">
            <a:avLst/>
          </a:prstGeom>
        </p:spPr>
      </p:pic>
      <p:pic>
        <p:nvPicPr>
          <p:cNvPr id="11" name="Picture 10" descr="A blue background with white text&#10;&#10;Description automatically generated">
            <a:extLst>
              <a:ext uri="{FF2B5EF4-FFF2-40B4-BE49-F238E27FC236}">
                <a16:creationId xmlns:a16="http://schemas.microsoft.com/office/drawing/2014/main" id="{D384980C-C2E8-0E4D-BC12-3D5F880D51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1104" y="3588700"/>
            <a:ext cx="3017214" cy="3017214"/>
          </a:xfrm>
          <a:prstGeom prst="rect">
            <a:avLst/>
          </a:prstGeom>
        </p:spPr>
      </p:pic>
    </p:spTree>
    <p:extLst>
      <p:ext uri="{BB962C8B-B14F-4D97-AF65-F5344CB8AC3E}">
        <p14:creationId xmlns:p14="http://schemas.microsoft.com/office/powerpoint/2010/main" val="2782922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9D406-A7C1-C7B1-4595-3F8A1A49DAB3}"/>
              </a:ext>
            </a:extLst>
          </p:cNvPr>
          <p:cNvSpPr>
            <a:spLocks noGrp="1"/>
          </p:cNvSpPr>
          <p:nvPr>
            <p:ph type="title"/>
          </p:nvPr>
        </p:nvSpPr>
        <p:spPr/>
        <p:txBody>
          <a:bodyPr/>
          <a:lstStyle/>
          <a:p>
            <a:r>
              <a:rPr lang="en-US"/>
              <a:t>Voter Engagement Kits</a:t>
            </a:r>
          </a:p>
        </p:txBody>
      </p:sp>
      <p:graphicFrame>
        <p:nvGraphicFramePr>
          <p:cNvPr id="4" name="Object 3">
            <a:extLst>
              <a:ext uri="{FF2B5EF4-FFF2-40B4-BE49-F238E27FC236}">
                <a16:creationId xmlns:a16="http://schemas.microsoft.com/office/drawing/2014/main" id="{5103D223-8C59-F21E-BB1B-2C185AE95046}"/>
              </a:ext>
            </a:extLst>
          </p:cNvPr>
          <p:cNvGraphicFramePr>
            <a:graphicFrameLocks noChangeAspect="1"/>
          </p:cNvGraphicFramePr>
          <p:nvPr/>
        </p:nvGraphicFramePr>
        <p:xfrm>
          <a:off x="6296277" y="1536091"/>
          <a:ext cx="5711381" cy="4410093"/>
        </p:xfrm>
        <a:graphic>
          <a:graphicData uri="http://schemas.openxmlformats.org/presentationml/2006/ole">
            <mc:AlternateContent xmlns:mc="http://schemas.openxmlformats.org/markup-compatibility/2006">
              <mc:Choice xmlns:v="urn:schemas-microsoft-com:vml" Requires="v">
                <p:oleObj name="Acrobat Document" r:id="rId2" imgW="5029101" imgH="3886068" progId="Acrobat.Document.DC">
                  <p:embed/>
                </p:oleObj>
              </mc:Choice>
              <mc:Fallback>
                <p:oleObj name="Acrobat Document" r:id="rId2" imgW="5029101" imgH="3886068" progId="Acrobat.Document.DC">
                  <p:embed/>
                  <p:pic>
                    <p:nvPicPr>
                      <p:cNvPr id="4" name="Object 3">
                        <a:extLst>
                          <a:ext uri="{FF2B5EF4-FFF2-40B4-BE49-F238E27FC236}">
                            <a16:creationId xmlns:a16="http://schemas.microsoft.com/office/drawing/2014/main" id="{5103D223-8C59-F21E-BB1B-2C185AE95046}"/>
                          </a:ext>
                        </a:extLst>
                      </p:cNvPr>
                      <p:cNvPicPr/>
                      <p:nvPr/>
                    </p:nvPicPr>
                    <p:blipFill>
                      <a:blip r:embed="rId3"/>
                      <a:stretch>
                        <a:fillRect/>
                      </a:stretch>
                    </p:blipFill>
                    <p:spPr>
                      <a:xfrm>
                        <a:off x="6296277" y="1536091"/>
                        <a:ext cx="5711381" cy="441009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5BCFCA1-8220-55A2-D7C8-EC91BD798451}"/>
              </a:ext>
            </a:extLst>
          </p:cNvPr>
          <p:cNvSpPr txBox="1"/>
          <p:nvPr/>
        </p:nvSpPr>
        <p:spPr>
          <a:xfrm>
            <a:off x="186245" y="1651776"/>
            <a:ext cx="5723459" cy="480131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Voter Registration Forms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Key Election Date Cards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Pledge to Vote Cards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Flyers and Posters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Staff Time Off to Vote Policy Template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Email and Social Media Templates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767"/>
                </a:solidFill>
                <a:effectLst/>
                <a:uLnTx/>
                <a:uFillTx/>
                <a:latin typeface="Lato"/>
                <a:ea typeface="Lato"/>
                <a:cs typeface="Lato"/>
              </a:rPr>
              <a:t>QR Codes For Your Personalized TurboVote Link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784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7243F5-3AB9-D445-B5DA-CB0E29135FAC}"/>
              </a:ext>
            </a:extLst>
          </p:cNvPr>
          <p:cNvSpPr>
            <a:spLocks noGrp="1"/>
          </p:cNvSpPr>
          <p:nvPr>
            <p:ph idx="1"/>
          </p:nvPr>
        </p:nvSpPr>
        <p:spPr/>
        <p:txBody>
          <a:bodyPr vert="horz" lIns="91440" tIns="45720" rIns="91440" bIns="45720" rtlCol="0" anchor="t">
            <a:noAutofit/>
          </a:bodyPr>
          <a:lstStyle/>
          <a:p>
            <a:r>
              <a:rPr lang="en-US" dirty="0">
                <a:solidFill>
                  <a:schemeClr val="tx2"/>
                </a:solidFill>
                <a:latin typeface="Lato"/>
                <a:ea typeface="Lato"/>
                <a:cs typeface="Lato"/>
              </a:rPr>
              <a:t>Sign up for the NLIHC's free "Our Homes Our Votes Webinar Series" </a:t>
            </a:r>
            <a:endParaRPr lang="en-US" dirty="0">
              <a:solidFill>
                <a:schemeClr val="tx2"/>
              </a:solidFill>
              <a:ea typeface="Lato" panose="020F0502020204030203" pitchFamily="34" charset="0"/>
              <a:cs typeface="Lato" panose="020F0502020204030203" pitchFamily="34" charset="0"/>
            </a:endParaRPr>
          </a:p>
          <a:p>
            <a:pPr lvl="1">
              <a:buFont typeface="Courier New" panose="020B0604020202020204" pitchFamily="34" charset="0"/>
              <a:buChar char="o"/>
            </a:pPr>
            <a:r>
              <a:rPr lang="en-US" dirty="0">
                <a:solidFill>
                  <a:schemeClr val="tx2"/>
                </a:solidFill>
                <a:latin typeface="Lato"/>
                <a:ea typeface="Lato"/>
                <a:cs typeface="Lato"/>
              </a:rPr>
              <a:t>Every few Mondays | 2:30 PM -3:30 PM</a:t>
            </a:r>
            <a:endParaRPr lang="en-US" dirty="0">
              <a:solidFill>
                <a:schemeClr val="tx2"/>
              </a:solidFill>
              <a:ea typeface="Lato"/>
              <a:cs typeface="Lato"/>
            </a:endParaRPr>
          </a:p>
          <a:p>
            <a:r>
              <a:rPr lang="en-US" dirty="0">
                <a:solidFill>
                  <a:schemeClr val="tx2"/>
                </a:solidFill>
              </a:rPr>
              <a:t>Explore our Voter Engagement and Education Resource Page</a:t>
            </a:r>
          </a:p>
          <a:p>
            <a:r>
              <a:rPr lang="en-US" dirty="0">
                <a:solidFill>
                  <a:schemeClr val="tx2"/>
                </a:solidFill>
                <a:latin typeface="Lato"/>
                <a:ea typeface="Lato"/>
                <a:cs typeface="Lato"/>
              </a:rPr>
              <a:t>TurboVote </a:t>
            </a:r>
          </a:p>
          <a:p>
            <a:r>
              <a:rPr lang="en-US" dirty="0">
                <a:solidFill>
                  <a:schemeClr val="tx2"/>
                </a:solidFill>
                <a:latin typeface="Lato"/>
                <a:ea typeface="Lato"/>
                <a:cs typeface="Lato"/>
              </a:rPr>
              <a:t>Reach out directly! </a:t>
            </a:r>
          </a:p>
        </p:txBody>
      </p:sp>
      <p:sp>
        <p:nvSpPr>
          <p:cNvPr id="3" name="Title 2">
            <a:extLst>
              <a:ext uri="{FF2B5EF4-FFF2-40B4-BE49-F238E27FC236}">
                <a16:creationId xmlns:a16="http://schemas.microsoft.com/office/drawing/2014/main" id="{333EC8B6-E722-A889-E61D-CEAA4D3BEC1F}"/>
              </a:ext>
            </a:extLst>
          </p:cNvPr>
          <p:cNvSpPr>
            <a:spLocks noGrp="1"/>
          </p:cNvSpPr>
          <p:nvPr>
            <p:ph type="title"/>
          </p:nvPr>
        </p:nvSpPr>
        <p:spPr/>
        <p:txBody>
          <a:bodyPr/>
          <a:lstStyle/>
          <a:p>
            <a:r>
              <a:rPr lang="en-US"/>
              <a:t>Resources</a:t>
            </a:r>
          </a:p>
        </p:txBody>
      </p:sp>
      <p:pic>
        <p:nvPicPr>
          <p:cNvPr id="4" name="Picture 3" descr="A blue background with white text&#10;&#10;Description automatically generated">
            <a:extLst>
              <a:ext uri="{FF2B5EF4-FFF2-40B4-BE49-F238E27FC236}">
                <a16:creationId xmlns:a16="http://schemas.microsoft.com/office/drawing/2014/main" id="{E027CB3F-7F9E-F7DD-3F4C-B2D79304EBDF}"/>
              </a:ext>
            </a:extLst>
          </p:cNvPr>
          <p:cNvPicPr>
            <a:picLocks noChangeAspect="1"/>
          </p:cNvPicPr>
          <p:nvPr/>
        </p:nvPicPr>
        <p:blipFill>
          <a:blip r:embed="rId2"/>
          <a:stretch>
            <a:fillRect/>
          </a:stretch>
        </p:blipFill>
        <p:spPr>
          <a:xfrm>
            <a:off x="8738470" y="4003371"/>
            <a:ext cx="2519363" cy="2519363"/>
          </a:xfrm>
          <a:prstGeom prst="rect">
            <a:avLst/>
          </a:prstGeom>
        </p:spPr>
      </p:pic>
    </p:spTree>
    <p:extLst>
      <p:ext uri="{BB962C8B-B14F-4D97-AF65-F5344CB8AC3E}">
        <p14:creationId xmlns:p14="http://schemas.microsoft.com/office/powerpoint/2010/main" val="1032761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C3C5AA-B4A0-8691-555F-1A1C4769EF96}"/>
              </a:ext>
            </a:extLst>
          </p:cNvPr>
          <p:cNvSpPr>
            <a:spLocks noGrp="1"/>
          </p:cNvSpPr>
          <p:nvPr>
            <p:ph type="title"/>
          </p:nvPr>
        </p:nvSpPr>
        <p:spPr/>
        <p:txBody>
          <a:bodyPr/>
          <a:lstStyle/>
          <a:p>
            <a:r>
              <a:rPr lang="en-US">
                <a:latin typeface="Lato Black"/>
                <a:ea typeface="Lato Black"/>
                <a:cs typeface="Lato Black"/>
              </a:rPr>
              <a:t>Important Election Dates</a:t>
            </a:r>
            <a:endParaRPr lang="en-US">
              <a:ea typeface="Lato Black"/>
              <a:cs typeface="Lato Black"/>
            </a:endParaRPr>
          </a:p>
        </p:txBody>
      </p:sp>
      <p:pic>
        <p:nvPicPr>
          <p:cNvPr id="5" name="Picture 4" descr="A blue and orange text on a white background&#10;&#10;Description automatically generated">
            <a:extLst>
              <a:ext uri="{FF2B5EF4-FFF2-40B4-BE49-F238E27FC236}">
                <a16:creationId xmlns:a16="http://schemas.microsoft.com/office/drawing/2014/main" id="{130E3841-8D79-B16C-1BAB-96D8D7E1D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01" y="1828800"/>
            <a:ext cx="4685440" cy="4574761"/>
          </a:xfrm>
          <a:prstGeom prst="rect">
            <a:avLst/>
          </a:prstGeom>
        </p:spPr>
      </p:pic>
      <p:sp>
        <p:nvSpPr>
          <p:cNvPr id="6" name="TextBox 5">
            <a:extLst>
              <a:ext uri="{FF2B5EF4-FFF2-40B4-BE49-F238E27FC236}">
                <a16:creationId xmlns:a16="http://schemas.microsoft.com/office/drawing/2014/main" id="{9E8E9B25-E565-FB3A-5047-5E88898A8216}"/>
              </a:ext>
            </a:extLst>
          </p:cNvPr>
          <p:cNvSpPr txBox="1"/>
          <p:nvPr/>
        </p:nvSpPr>
        <p:spPr>
          <a:xfrm>
            <a:off x="594359" y="2131021"/>
            <a:ext cx="562356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GENERAL ELECTION DAY | Tuesday, November 5,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Last day to </a:t>
            </a:r>
            <a:r>
              <a:rPr kumimoji="0" lang="en-US" sz="2800" b="1"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REGISTER</a:t>
            </a:r>
            <a:r>
              <a:rPr kumimoji="0" lang="en-US" sz="2800" b="0"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 to vote | </a:t>
            </a:r>
            <a:r>
              <a:rPr kumimoji="0" lang="en-US" sz="2800" b="1"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October 21,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Last day to </a:t>
            </a:r>
            <a:r>
              <a:rPr kumimoji="0" lang="en-US" sz="2800" b="1"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REQUEST</a:t>
            </a:r>
            <a:r>
              <a:rPr kumimoji="0" lang="en-US" sz="2800" b="0"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 a mail-in or absentee ballot | </a:t>
            </a:r>
            <a:r>
              <a:rPr kumimoji="0" lang="en-US" sz="2800" b="1"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rPr>
              <a:t>October 29, 2024</a:t>
            </a:r>
            <a:endParaRPr kumimoji="0" lang="en-US" sz="2800" b="0" i="0" u="none" strike="noStrike" kern="1200" cap="none" spc="0" normalizeH="0" baseline="0" noProof="0">
              <a:ln>
                <a:noFill/>
              </a:ln>
              <a:solidFill>
                <a:srgbClr val="003767"/>
              </a:solidFill>
              <a:effectLst/>
              <a:highlight>
                <a:srgbClr val="FFFFFF"/>
              </a:highligh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91173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FF652E-1E75-B912-7EC1-893BB6759540}"/>
              </a:ext>
            </a:extLst>
          </p:cNvPr>
          <p:cNvSpPr>
            <a:spLocks noGrp="1"/>
          </p:cNvSpPr>
          <p:nvPr>
            <p:ph type="title"/>
          </p:nvPr>
        </p:nvSpPr>
        <p:spPr/>
        <p:txBody>
          <a:bodyPr/>
          <a:lstStyle/>
          <a:p>
            <a:r>
              <a:rPr lang="en-US" sz="3600">
                <a:latin typeface="Lato Black"/>
                <a:ea typeface="Lato Black"/>
                <a:cs typeface="Lato Black"/>
              </a:rPr>
              <a:t>Nearly 16,000 mail ballots were rejected in PA in April </a:t>
            </a:r>
            <a:endParaRPr lang="en-US" sz="4000">
              <a:ea typeface="Lato Black"/>
              <a:cs typeface="Lato Black"/>
            </a:endParaRPr>
          </a:p>
        </p:txBody>
      </p:sp>
      <p:sp>
        <p:nvSpPr>
          <p:cNvPr id="6" name="Content Placeholder 5">
            <a:extLst>
              <a:ext uri="{FF2B5EF4-FFF2-40B4-BE49-F238E27FC236}">
                <a16:creationId xmlns:a16="http://schemas.microsoft.com/office/drawing/2014/main" id="{8B55FACB-3D28-54CC-9848-7E9DAEAF6028}"/>
              </a:ext>
            </a:extLst>
          </p:cNvPr>
          <p:cNvSpPr>
            <a:spLocks noGrp="1"/>
          </p:cNvSpPr>
          <p:nvPr>
            <p:ph idx="1"/>
          </p:nvPr>
        </p:nvSpPr>
        <p:spPr>
          <a:xfrm>
            <a:off x="492919" y="1862033"/>
            <a:ext cx="10527506" cy="4553744"/>
          </a:xfrm>
        </p:spPr>
        <p:txBody>
          <a:bodyPr vert="horz" lIns="91440" tIns="45720" rIns="91440" bIns="45720" rtlCol="0" anchor="t">
            <a:noAutofit/>
          </a:bodyPr>
          <a:lstStyle/>
          <a:p>
            <a:r>
              <a:rPr lang="en-US" sz="2400">
                <a:solidFill>
                  <a:schemeClr val="tx2"/>
                </a:solidFill>
                <a:latin typeface="Lato"/>
                <a:ea typeface="Lato"/>
                <a:cs typeface="Lato"/>
              </a:rPr>
              <a:t>Request your ballot by:  October 29, 2024 at 5 PM </a:t>
            </a:r>
            <a:endParaRPr lang="en-US" sz="2400">
              <a:solidFill>
                <a:schemeClr val="tx2"/>
              </a:solidFill>
              <a:ea typeface="Lato" panose="020F0502020204030203" pitchFamily="34" charset="0"/>
              <a:cs typeface="Lato" panose="020F0502020204030203" pitchFamily="34" charset="0"/>
            </a:endParaRPr>
          </a:p>
          <a:p>
            <a:r>
              <a:rPr lang="en-US" sz="2400">
                <a:solidFill>
                  <a:schemeClr val="tx2"/>
                </a:solidFill>
                <a:latin typeface="Lato"/>
                <a:ea typeface="Lato"/>
                <a:cs typeface="Lato"/>
              </a:rPr>
              <a:t>Read the instruction carefully to complete your ballot</a:t>
            </a:r>
            <a:endParaRPr lang="en-US" sz="2400">
              <a:solidFill>
                <a:schemeClr val="tx2"/>
              </a:solidFill>
              <a:ea typeface="Lato"/>
              <a:cs typeface="Lato"/>
            </a:endParaRPr>
          </a:p>
          <a:p>
            <a:pPr lvl="1">
              <a:buFont typeface="Courier New" panose="020B0604020202020204" pitchFamily="34" charset="0"/>
              <a:buChar char="o"/>
            </a:pPr>
            <a:r>
              <a:rPr lang="en-US">
                <a:solidFill>
                  <a:schemeClr val="tx2"/>
                </a:solidFill>
                <a:latin typeface="Lato"/>
                <a:ea typeface="Lato"/>
                <a:cs typeface="Lato"/>
              </a:rPr>
              <a:t>Make sure both the secrecy envelope and the outer envelope is sealed</a:t>
            </a:r>
          </a:p>
          <a:p>
            <a:pPr lvl="1">
              <a:buFont typeface="Courier New" panose="020B0604020202020204" pitchFamily="34" charset="0"/>
              <a:buChar char="o"/>
            </a:pPr>
            <a:r>
              <a:rPr lang="en-US">
                <a:solidFill>
                  <a:schemeClr val="tx2"/>
                </a:solidFill>
                <a:latin typeface="Lato"/>
                <a:ea typeface="Lato"/>
                <a:cs typeface="Lato"/>
              </a:rPr>
              <a:t>Don't forget to sign!</a:t>
            </a:r>
          </a:p>
          <a:p>
            <a:r>
              <a:rPr lang="en-US" sz="2400">
                <a:solidFill>
                  <a:schemeClr val="tx2"/>
                </a:solidFill>
                <a:latin typeface="Lato"/>
                <a:ea typeface="Lato"/>
                <a:cs typeface="Lato"/>
              </a:rPr>
              <a:t>Return your ballot by mail or in person! </a:t>
            </a:r>
            <a:endParaRPr lang="en-US" sz="2400">
              <a:solidFill>
                <a:schemeClr val="tx2"/>
              </a:solidFill>
              <a:ea typeface="Lato"/>
              <a:cs typeface="Lato"/>
            </a:endParaRPr>
          </a:p>
          <a:p>
            <a:pPr lvl="1">
              <a:buFont typeface="Courier New" panose="020B0604020202020204" pitchFamily="34" charset="0"/>
              <a:buChar char="o"/>
            </a:pPr>
            <a:r>
              <a:rPr lang="en-US">
                <a:solidFill>
                  <a:schemeClr val="tx2"/>
                </a:solidFill>
                <a:latin typeface="Lato"/>
                <a:ea typeface="Lato"/>
                <a:cs typeface="Lato"/>
              </a:rPr>
              <a:t>Ballots must be received by your county election office by November 5, 2024 at 8 PM </a:t>
            </a:r>
          </a:p>
          <a:p>
            <a:pPr lvl="2">
              <a:buFont typeface="Wingdings" panose="020B0604020202020204" pitchFamily="34" charset="0"/>
              <a:buChar char="§"/>
            </a:pPr>
            <a:r>
              <a:rPr lang="en-US" sz="2400">
                <a:solidFill>
                  <a:schemeClr val="tx2"/>
                </a:solidFill>
                <a:latin typeface="Lato"/>
                <a:ea typeface="Lato"/>
                <a:cs typeface="Lato"/>
              </a:rPr>
              <a:t>Postmarks are not enough! </a:t>
            </a:r>
          </a:p>
          <a:p>
            <a:pPr lvl="2">
              <a:buFont typeface="Wingdings" panose="020B0604020202020204" pitchFamily="34" charset="0"/>
              <a:buChar char="§"/>
            </a:pPr>
            <a:endParaRPr lang="en-US">
              <a:ea typeface="Lato"/>
              <a:cs typeface="Lato"/>
            </a:endParaRPr>
          </a:p>
        </p:txBody>
      </p:sp>
    </p:spTree>
    <p:extLst>
      <p:ext uri="{BB962C8B-B14F-4D97-AF65-F5344CB8AC3E}">
        <p14:creationId xmlns:p14="http://schemas.microsoft.com/office/powerpoint/2010/main" val="2591773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11084E-14FA-4251-B56B-35294A7F4423}"/>
              </a:ext>
            </a:extLst>
          </p:cNvPr>
          <p:cNvSpPr>
            <a:spLocks noGrp="1"/>
          </p:cNvSpPr>
          <p:nvPr>
            <p:ph idx="1"/>
          </p:nvPr>
        </p:nvSpPr>
        <p:spPr>
          <a:xfrm>
            <a:off x="755904" y="1953641"/>
            <a:ext cx="10515600" cy="4351338"/>
          </a:xfrm>
        </p:spPr>
        <p:txBody>
          <a:bodyPr/>
          <a:lstStyle/>
          <a:p>
            <a:pPr marL="0" indent="0">
              <a:buNone/>
            </a:pPr>
            <a:endParaRPr lang="en-US"/>
          </a:p>
          <a:p>
            <a:pPr marL="0" indent="0">
              <a:buNone/>
            </a:pPr>
            <a:endParaRPr lang="en-US" sz="1200"/>
          </a:p>
        </p:txBody>
      </p:sp>
      <p:sp>
        <p:nvSpPr>
          <p:cNvPr id="2" name="Title 1">
            <a:extLst>
              <a:ext uri="{FF2B5EF4-FFF2-40B4-BE49-F238E27FC236}">
                <a16:creationId xmlns:a16="http://schemas.microsoft.com/office/drawing/2014/main" id="{86ABCF9B-2632-41A4-BE98-545359807CAC}"/>
              </a:ext>
            </a:extLst>
          </p:cNvPr>
          <p:cNvSpPr>
            <a:spLocks noGrp="1"/>
          </p:cNvSpPr>
          <p:nvPr>
            <p:ph type="title"/>
          </p:nvPr>
        </p:nvSpPr>
        <p:spPr/>
        <p:txBody>
          <a:bodyPr/>
          <a:lstStyle/>
          <a:p>
            <a:r>
              <a:rPr lang="en-US"/>
              <a:t>Questions?</a:t>
            </a:r>
          </a:p>
        </p:txBody>
      </p:sp>
      <p:pic>
        <p:nvPicPr>
          <p:cNvPr id="4" name="Picture 3">
            <a:extLst>
              <a:ext uri="{FF2B5EF4-FFF2-40B4-BE49-F238E27FC236}">
                <a16:creationId xmlns:a16="http://schemas.microsoft.com/office/drawing/2014/main" id="{3CD13E83-1E96-4583-C977-0053BED30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04" y="1883181"/>
            <a:ext cx="3275965" cy="2456815"/>
          </a:xfrm>
          <a:prstGeom prst="rect">
            <a:avLst/>
          </a:prstGeom>
        </p:spPr>
      </p:pic>
      <p:sp>
        <p:nvSpPr>
          <p:cNvPr id="6" name="TextBox 5">
            <a:extLst>
              <a:ext uri="{FF2B5EF4-FFF2-40B4-BE49-F238E27FC236}">
                <a16:creationId xmlns:a16="http://schemas.microsoft.com/office/drawing/2014/main" id="{FEFD5802-C6A1-6A55-4F43-EFCC2817A0A9}"/>
              </a:ext>
            </a:extLst>
          </p:cNvPr>
          <p:cNvSpPr txBox="1"/>
          <p:nvPr/>
        </p:nvSpPr>
        <p:spPr>
          <a:xfrm>
            <a:off x="304359" y="4490407"/>
            <a:ext cx="4179053" cy="660181"/>
          </a:xfrm>
          <a:prstGeom prst="rect">
            <a:avLst/>
          </a:prstGeom>
          <a:noFill/>
        </p:spPr>
        <p:txBody>
          <a:bodyPr wrap="square">
            <a:spAutoFit/>
          </a:bodyPr>
          <a:lstStyle/>
          <a:p>
            <a:pPr marL="0" marR="0" lvl="0" indent="0" algn="ctr" defTabSz="914400" rtl="0" eaLnBrk="1" fontAlgn="auto" latinLnBrk="0" hangingPunct="1">
              <a:lnSpc>
                <a:spcPct val="107000"/>
              </a:lnSpc>
              <a:spcBef>
                <a:spcPts val="1200"/>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Lato" panose="020F0502020204030203" pitchFamily="34" charset="0"/>
                <a:ea typeface="MS Mincho" panose="02020609040205080304" pitchFamily="49" charset="-128"/>
                <a:cs typeface="Times New Roman" panose="02020603050405020304" pitchFamily="18" charset="0"/>
              </a:rPr>
              <a:t>Third Street Alliance staff engaging contacts at an outdoor event</a:t>
            </a:r>
            <a:endParaRPr kumimoji="0" lang="en-US" sz="1800" b="0" i="0" u="none" strike="noStrike" kern="1200" cap="none" spc="0" normalizeH="0" baseline="0" noProof="0">
              <a:ln>
                <a:noFill/>
              </a:ln>
              <a:solidFill>
                <a:prstClr val="black"/>
              </a:solidFill>
              <a:effectLst/>
              <a:uLnTx/>
              <a:uFillTx/>
              <a:latin typeface="Lato" panose="020F0502020204030203" pitchFamily="34" charset="0"/>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26573AA3-5D9B-C75D-9CEA-C071E300D0A0}"/>
              </a:ext>
            </a:extLst>
          </p:cNvPr>
          <p:cNvGrpSpPr/>
          <p:nvPr/>
        </p:nvGrpSpPr>
        <p:grpSpPr>
          <a:xfrm>
            <a:off x="4750718" y="1883181"/>
            <a:ext cx="3126740" cy="2980055"/>
            <a:chOff x="0" y="0"/>
            <a:chExt cx="3126740" cy="2980267"/>
          </a:xfrm>
          <a:effectLst>
            <a:glow rad="63500">
              <a:schemeClr val="accent5">
                <a:satMod val="175000"/>
                <a:alpha val="40000"/>
              </a:schemeClr>
            </a:glow>
            <a:outerShdw blurRad="50800" dist="38100" dir="5400000" algn="t" rotWithShape="0">
              <a:prstClr val="black">
                <a:alpha val="40000"/>
              </a:prstClr>
            </a:outerShdw>
          </a:effectLst>
        </p:grpSpPr>
        <p:pic>
          <p:nvPicPr>
            <p:cNvPr id="8" name="Picture 7">
              <a:extLst>
                <a:ext uri="{FF2B5EF4-FFF2-40B4-BE49-F238E27FC236}">
                  <a16:creationId xmlns:a16="http://schemas.microsoft.com/office/drawing/2014/main" id="{3C28FC2E-D5C3-2167-066A-710FBF8E7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126740" cy="2345055"/>
            </a:xfrm>
            <a:prstGeom prst="rect">
              <a:avLst/>
            </a:prstGeom>
            <a:ln>
              <a:solidFill>
                <a:schemeClr val="bg2"/>
              </a:solidFill>
            </a:ln>
          </p:spPr>
        </p:pic>
        <p:sp>
          <p:nvSpPr>
            <p:cNvPr id="9" name="Text Box 8">
              <a:extLst>
                <a:ext uri="{FF2B5EF4-FFF2-40B4-BE49-F238E27FC236}">
                  <a16:creationId xmlns:a16="http://schemas.microsoft.com/office/drawing/2014/main" id="{01CEA863-D3D3-367D-0E97-E53E9F115772}"/>
                </a:ext>
              </a:extLst>
            </p:cNvPr>
            <p:cNvSpPr txBox="1"/>
            <p:nvPr/>
          </p:nvSpPr>
          <p:spPr>
            <a:xfrm>
              <a:off x="0" y="2336800"/>
              <a:ext cx="3126740" cy="643467"/>
            </a:xfrm>
            <a:prstGeom prst="rect">
              <a:avLst/>
            </a:prstGeom>
            <a:solidFill>
              <a:schemeClr val="lt1"/>
            </a:solidFill>
            <a:ln w="6350">
              <a:solidFill>
                <a:schemeClr val="bg2"/>
              </a:solidFill>
            </a:ln>
          </p:spPr>
          <p:txBody>
            <a:bodyPr rot="0" spcFirstLastPara="0" vert="horz" wrap="square" lIns="0" tIns="4572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1" u="none" strike="noStrike" kern="1200" cap="none" spc="0" normalizeH="0" baseline="0" noProof="0">
                  <a:ln>
                    <a:noFill/>
                  </a:ln>
                  <a:solidFill>
                    <a:prstClr val="black"/>
                  </a:solidFill>
                  <a:effectLst/>
                  <a:uLnTx/>
                  <a:uFillTx/>
                  <a:latin typeface="Lato" panose="020F0502020204030203" pitchFamily="34" charset="0"/>
                  <a:ea typeface="MS Mincho" panose="02020609040205080304" pitchFamily="49" charset="-128"/>
                  <a:cs typeface="Calibri" panose="020F0502020204030204" pitchFamily="34" charset="0"/>
                </a:rPr>
                <a:t>The Pittsburgh/Rankin/Mon Valley section of the National Council of Negro Women teaming up with another organization to empower minority voters</a:t>
              </a:r>
              <a:endParaRPr kumimoji="0" lang="en-US" sz="1100" b="0" i="0" u="none" strike="noStrike" kern="1200" cap="none" spc="0" normalizeH="0" baseline="0" noProof="0">
                <a:ln>
                  <a:noFill/>
                </a:ln>
                <a:solidFill>
                  <a:prstClr val="black"/>
                </a:solidFill>
                <a:effectLst/>
                <a:uLnTx/>
                <a:uFillTx/>
                <a:latin typeface="Lato" panose="020F0502020204030203" pitchFamily="34" charset="0"/>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86DBD876-457A-6014-691A-419DD9C1451E}"/>
              </a:ext>
            </a:extLst>
          </p:cNvPr>
          <p:cNvGrpSpPr/>
          <p:nvPr/>
        </p:nvGrpSpPr>
        <p:grpSpPr>
          <a:xfrm>
            <a:off x="9017876" y="1883181"/>
            <a:ext cx="2253628" cy="3060005"/>
            <a:chOff x="0" y="0"/>
            <a:chExt cx="1930400" cy="2656417"/>
          </a:xfrm>
          <a:effectLst>
            <a:glow rad="63500">
              <a:schemeClr val="accent5">
                <a:satMod val="175000"/>
                <a:alpha val="40000"/>
              </a:schemeClr>
            </a:glow>
            <a:outerShdw blurRad="50800" dist="38100" dir="5400000" algn="t" rotWithShape="0">
              <a:prstClr val="black">
                <a:alpha val="40000"/>
              </a:prstClr>
            </a:outerShdw>
          </a:effectLst>
        </p:grpSpPr>
        <p:pic>
          <p:nvPicPr>
            <p:cNvPr id="11" name="Picture 10">
              <a:extLst>
                <a:ext uri="{FF2B5EF4-FFF2-40B4-BE49-F238E27FC236}">
                  <a16:creationId xmlns:a16="http://schemas.microsoft.com/office/drawing/2014/main" id="{56A2EDE0-64CC-7D33-E658-C91C042EF451}"/>
                </a:ext>
              </a:extLst>
            </p:cNvPr>
            <p:cNvPicPr>
              <a:picLocks noChangeAspect="1"/>
            </p:cNvPicPr>
            <p:nvPr/>
          </p:nvPicPr>
          <p:blipFill rotWithShape="1">
            <a:blip r:embed="rId5">
              <a:extLst>
                <a:ext uri="{28A0092B-C50C-407E-A947-70E740481C1C}">
                  <a14:useLocalDpi xmlns:a14="http://schemas.microsoft.com/office/drawing/2010/main" val="0"/>
                </a:ext>
              </a:extLst>
            </a:blip>
            <a:srcRect r="14584"/>
            <a:stretch/>
          </p:blipFill>
          <p:spPr bwMode="auto">
            <a:xfrm rot="5400000">
              <a:off x="-126999" y="133350"/>
              <a:ext cx="2186940" cy="1920240"/>
            </a:xfrm>
            <a:prstGeom prst="rect">
              <a:avLst/>
            </a:prstGeom>
            <a:ln>
              <a:solidFill>
                <a:schemeClr val="bg2"/>
              </a:solidFill>
            </a:ln>
            <a:extLst>
              <a:ext uri="{53640926-AAD7-44D8-BBD7-CCE9431645EC}">
                <a14:shadowObscured xmlns:a14="http://schemas.microsoft.com/office/drawing/2010/main"/>
              </a:ext>
            </a:extLst>
          </p:spPr>
        </p:pic>
        <p:sp>
          <p:nvSpPr>
            <p:cNvPr id="12" name="Text Box 10">
              <a:extLst>
                <a:ext uri="{FF2B5EF4-FFF2-40B4-BE49-F238E27FC236}">
                  <a16:creationId xmlns:a16="http://schemas.microsoft.com/office/drawing/2014/main" id="{39C156CF-901A-951B-B705-DCFE27486480}"/>
                </a:ext>
              </a:extLst>
            </p:cNvPr>
            <p:cNvSpPr txBox="1"/>
            <p:nvPr/>
          </p:nvSpPr>
          <p:spPr>
            <a:xfrm>
              <a:off x="0" y="2173817"/>
              <a:ext cx="1930400" cy="482600"/>
            </a:xfrm>
            <a:prstGeom prst="rect">
              <a:avLst/>
            </a:prstGeom>
            <a:solidFill>
              <a:schemeClr val="lt1"/>
            </a:solidFill>
            <a:ln w="6350">
              <a:solidFill>
                <a:schemeClr val="bg2"/>
              </a:solidFill>
            </a:ln>
          </p:spPr>
          <p:txBody>
            <a:bodyPr rot="0" spcFirstLastPara="0" vert="horz" wrap="square" lIns="0" tIns="4572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1" u="none" strike="noStrike" kern="1200" cap="none" spc="0" normalizeH="0" baseline="0" noProof="0">
                  <a:ln>
                    <a:noFill/>
                  </a:ln>
                  <a:solidFill>
                    <a:prstClr val="black"/>
                  </a:solidFill>
                  <a:effectLst/>
                  <a:uLnTx/>
                  <a:uFillTx/>
                  <a:latin typeface="Lato" panose="020F0502020204030203" pitchFamily="34" charset="0"/>
                  <a:ea typeface="MS Mincho" panose="02020609040205080304" pitchFamily="49" charset="-128"/>
                  <a:cs typeface="Times New Roman" panose="02020603050405020304" pitchFamily="18" charset="0"/>
                </a:rPr>
                <a:t>A client of HACE is ready to vote by mail</a:t>
              </a:r>
              <a:endParaRPr kumimoji="0" lang="en-US" sz="1100" b="0" i="0" u="none" strike="noStrike" kern="1200" cap="none" spc="0" normalizeH="0" baseline="0" noProof="0">
                <a:ln>
                  <a:noFill/>
                </a:ln>
                <a:solidFill>
                  <a:prstClr val="black"/>
                </a:solidFill>
                <a:effectLst/>
                <a:uLnTx/>
                <a:uFillTx/>
                <a:latin typeface="Lato" panose="020F0502020204030203" pitchFamily="34" charset="0"/>
                <a:ea typeface="MS Mincho" panose="02020609040205080304" pitchFamily="49" charset="-128"/>
                <a:cs typeface="Times New Roman" panose="02020603050405020304" pitchFamily="18" charset="0"/>
              </a:endParaRPr>
            </a:p>
          </p:txBody>
        </p:sp>
      </p:grpSp>
    </p:spTree>
    <p:extLst>
      <p:ext uri="{BB962C8B-B14F-4D97-AF65-F5344CB8AC3E}">
        <p14:creationId xmlns:p14="http://schemas.microsoft.com/office/powerpoint/2010/main" val="2774135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35466-143D-AA36-25C3-A497C3A65193}"/>
              </a:ext>
            </a:extLst>
          </p:cNvPr>
          <p:cNvSpPr txBox="1"/>
          <p:nvPr/>
        </p:nvSpPr>
        <p:spPr>
          <a:xfrm>
            <a:off x="979055" y="1862707"/>
            <a:ext cx="71838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Local Nonprofit Experience</a:t>
            </a:r>
          </a:p>
        </p:txBody>
      </p:sp>
      <p:sp>
        <p:nvSpPr>
          <p:cNvPr id="4" name="TextBox 3">
            <a:extLst>
              <a:ext uri="{FF2B5EF4-FFF2-40B4-BE49-F238E27FC236}">
                <a16:creationId xmlns:a16="http://schemas.microsoft.com/office/drawing/2014/main" id="{A152E9E4-0074-24B2-423E-B887ACD8B033}"/>
              </a:ext>
            </a:extLst>
          </p:cNvPr>
          <p:cNvSpPr txBox="1"/>
          <p:nvPr/>
        </p:nvSpPr>
        <p:spPr>
          <a:xfrm>
            <a:off x="979055" y="2967335"/>
            <a:ext cx="59297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Kim Schaffer, Community Bike Works</a:t>
            </a:r>
          </a:p>
        </p:txBody>
      </p:sp>
    </p:spTree>
    <p:extLst>
      <p:ext uri="{BB962C8B-B14F-4D97-AF65-F5344CB8AC3E}">
        <p14:creationId xmlns:p14="http://schemas.microsoft.com/office/powerpoint/2010/main" val="49139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272B-E805-9027-D417-80C83E97956D}"/>
              </a:ext>
            </a:extLst>
          </p:cNvPr>
          <p:cNvPicPr>
            <a:picLocks noChangeAspect="1"/>
          </p:cNvPicPr>
          <p:nvPr/>
        </p:nvPicPr>
        <p:blipFill>
          <a:blip r:embed="rId2">
            <a:extLst>
              <a:ext uri="{28A0092B-C50C-407E-A947-70E740481C1C}">
                <a14:useLocalDpi xmlns:a14="http://schemas.microsoft.com/office/drawing/2010/main" val="0"/>
              </a:ext>
            </a:extLst>
          </a:blip>
          <a:srcRect l="-188" r="-118" b="-4956"/>
          <a:stretch/>
        </p:blipFill>
        <p:spPr>
          <a:xfrm>
            <a:off x="2479747" y="178361"/>
            <a:ext cx="8968154" cy="32506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5" y="0"/>
            <a:ext cx="3660637" cy="3660637"/>
          </a:xfrm>
          <a:prstGeom prst="rect">
            <a:avLst/>
          </a:prstGeom>
        </p:spPr>
      </p:pic>
      <p:sp>
        <p:nvSpPr>
          <p:cNvPr id="5" name="TextBox 4">
            <a:extLst>
              <a:ext uri="{FF2B5EF4-FFF2-40B4-BE49-F238E27FC236}">
                <a16:creationId xmlns:a16="http://schemas.microsoft.com/office/drawing/2014/main" id="{7D633E41-40B0-BD79-1E66-E1ABD8933885}"/>
              </a:ext>
            </a:extLst>
          </p:cNvPr>
          <p:cNvSpPr txBox="1"/>
          <p:nvPr/>
        </p:nvSpPr>
        <p:spPr>
          <a:xfrm>
            <a:off x="902208" y="3429000"/>
            <a:ext cx="11021181" cy="3416320"/>
          </a:xfrm>
          <a:prstGeom prst="rect">
            <a:avLst/>
          </a:prstGeom>
          <a:noFill/>
        </p:spPr>
        <p:txBody>
          <a:bodyPr wrap="square">
            <a:spAutoFit/>
          </a:bodyPr>
          <a:lstStyle/>
          <a:p>
            <a:r>
              <a:rPr lang="en-US" sz="3000">
                <a:solidFill>
                  <a:srgbClr val="002060"/>
                </a:solidFill>
                <a:latin typeface="Aptos Black" panose="020B0004020202020204" pitchFamily="34" charset="0"/>
              </a:rPr>
              <a:t>NONPROFIT ORGANIZATIONS CAN &amp; SHOULD engage in nonpartisan voter engagement: </a:t>
            </a:r>
          </a:p>
          <a:p>
            <a:endParaRPr lang="en-US" sz="1200">
              <a:solidFill>
                <a:srgbClr val="002060"/>
              </a:solidFill>
              <a:latin typeface="Aptos Black" panose="020B0004020202020204" pitchFamily="34" charset="0"/>
            </a:endParaRPr>
          </a:p>
          <a:p>
            <a:pPr marL="285750" indent="-285750">
              <a:buFont typeface="Arial" panose="020B0604020202020204" pitchFamily="34" charset="0"/>
              <a:buChar char="•"/>
            </a:pPr>
            <a:r>
              <a:rPr lang="en-US" sz="3000">
                <a:solidFill>
                  <a:srgbClr val="002060"/>
                </a:solidFill>
                <a:latin typeface="Aptos Black" panose="020B0004020202020204" pitchFamily="34" charset="0"/>
              </a:rPr>
              <a:t>We are trusted messengers</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We can help people overcome systemic barriers to voting</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We can help elected officials understand that people care about our issues and support change </a:t>
            </a:r>
          </a:p>
          <a:p>
            <a:pPr marL="285750" indent="-285750">
              <a:buFont typeface="Arial" panose="020B0604020202020204" pitchFamily="34" charset="0"/>
              <a:buChar char="•"/>
            </a:pPr>
            <a:endParaRPr lang="en-US" sz="2400">
              <a:latin typeface="Aptos Black" panose="020B0004020202020204" pitchFamily="34" charset="0"/>
            </a:endParaRPr>
          </a:p>
        </p:txBody>
      </p:sp>
    </p:spTree>
    <p:extLst>
      <p:ext uri="{BB962C8B-B14F-4D97-AF65-F5344CB8AC3E}">
        <p14:creationId xmlns:p14="http://schemas.microsoft.com/office/powerpoint/2010/main" val="89466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272B-E805-9027-D417-80C83E97956D}"/>
              </a:ext>
            </a:extLst>
          </p:cNvPr>
          <p:cNvPicPr>
            <a:picLocks noChangeAspect="1"/>
          </p:cNvPicPr>
          <p:nvPr/>
        </p:nvPicPr>
        <p:blipFill>
          <a:blip r:embed="rId2">
            <a:extLst>
              <a:ext uri="{28A0092B-C50C-407E-A947-70E740481C1C}">
                <a14:useLocalDpi xmlns:a14="http://schemas.microsoft.com/office/drawing/2010/main" val="0"/>
              </a:ext>
            </a:extLst>
          </a:blip>
          <a:srcRect l="-188" r="-118" b="-4956"/>
          <a:stretch/>
        </p:blipFill>
        <p:spPr>
          <a:xfrm>
            <a:off x="2479747" y="178361"/>
            <a:ext cx="8968154" cy="32506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5" y="0"/>
            <a:ext cx="3660637" cy="3660637"/>
          </a:xfrm>
          <a:prstGeom prst="rect">
            <a:avLst/>
          </a:prstGeom>
        </p:spPr>
      </p:pic>
      <p:sp>
        <p:nvSpPr>
          <p:cNvPr id="5" name="TextBox 4">
            <a:extLst>
              <a:ext uri="{FF2B5EF4-FFF2-40B4-BE49-F238E27FC236}">
                <a16:creationId xmlns:a16="http://schemas.microsoft.com/office/drawing/2014/main" id="{7D633E41-40B0-BD79-1E66-E1ABD8933885}"/>
              </a:ext>
            </a:extLst>
          </p:cNvPr>
          <p:cNvSpPr txBox="1"/>
          <p:nvPr/>
        </p:nvSpPr>
        <p:spPr>
          <a:xfrm>
            <a:off x="902208" y="3429000"/>
            <a:ext cx="11021181" cy="2954655"/>
          </a:xfrm>
          <a:prstGeom prst="rect">
            <a:avLst/>
          </a:prstGeom>
          <a:noFill/>
        </p:spPr>
        <p:txBody>
          <a:bodyPr wrap="square">
            <a:spAutoFit/>
          </a:bodyPr>
          <a:lstStyle/>
          <a:p>
            <a:r>
              <a:rPr lang="en-US" sz="3000">
                <a:solidFill>
                  <a:srgbClr val="002060"/>
                </a:solidFill>
                <a:latin typeface="Aptos Black" panose="020B0004020202020204" pitchFamily="34" charset="0"/>
              </a:rPr>
              <a:t>CBW plan covers 4 audiences:</a:t>
            </a:r>
          </a:p>
          <a:p>
            <a:endParaRPr lang="en-US" sz="1200">
              <a:solidFill>
                <a:srgbClr val="002060"/>
              </a:solidFill>
              <a:latin typeface="Aptos Black" panose="020B0004020202020204" pitchFamily="34" charset="0"/>
            </a:endParaRPr>
          </a:p>
          <a:p>
            <a:pPr marL="285750" indent="-285750">
              <a:buFont typeface="Arial" panose="020B0604020202020204" pitchFamily="34" charset="0"/>
              <a:buChar char="•"/>
            </a:pPr>
            <a:r>
              <a:rPr lang="en-US" sz="3000">
                <a:solidFill>
                  <a:srgbClr val="002060"/>
                </a:solidFill>
                <a:latin typeface="Aptos Black" panose="020B0004020202020204" pitchFamily="34" charset="0"/>
              </a:rPr>
              <a:t>Staff </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Youth who will have turned 18 by Election Day</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Families of all students in database</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Visitors to pantry</a:t>
            </a:r>
          </a:p>
          <a:p>
            <a:pPr marL="285750" indent="-285750">
              <a:buFont typeface="Arial" panose="020B0604020202020204" pitchFamily="34" charset="0"/>
              <a:buChar char="•"/>
            </a:pPr>
            <a:endParaRPr lang="en-US" sz="2400">
              <a:latin typeface="Aptos Black" panose="020B0004020202020204" pitchFamily="34" charset="0"/>
            </a:endParaRPr>
          </a:p>
        </p:txBody>
      </p:sp>
    </p:spTree>
    <p:extLst>
      <p:ext uri="{BB962C8B-B14F-4D97-AF65-F5344CB8AC3E}">
        <p14:creationId xmlns:p14="http://schemas.microsoft.com/office/powerpoint/2010/main" val="249352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272B-E805-9027-D417-80C83E97956D}"/>
              </a:ext>
            </a:extLst>
          </p:cNvPr>
          <p:cNvPicPr>
            <a:picLocks noChangeAspect="1"/>
          </p:cNvPicPr>
          <p:nvPr/>
        </p:nvPicPr>
        <p:blipFill>
          <a:blip r:embed="rId2">
            <a:extLst>
              <a:ext uri="{28A0092B-C50C-407E-A947-70E740481C1C}">
                <a14:useLocalDpi xmlns:a14="http://schemas.microsoft.com/office/drawing/2010/main" val="0"/>
              </a:ext>
            </a:extLst>
          </a:blip>
          <a:srcRect l="-188" r="-118" b="-4956"/>
          <a:stretch/>
        </p:blipFill>
        <p:spPr>
          <a:xfrm>
            <a:off x="2479747" y="178361"/>
            <a:ext cx="8968154" cy="32506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5" y="0"/>
            <a:ext cx="3660637" cy="3660637"/>
          </a:xfrm>
          <a:prstGeom prst="rect">
            <a:avLst/>
          </a:prstGeom>
        </p:spPr>
      </p:pic>
      <p:sp>
        <p:nvSpPr>
          <p:cNvPr id="5" name="TextBox 4">
            <a:extLst>
              <a:ext uri="{FF2B5EF4-FFF2-40B4-BE49-F238E27FC236}">
                <a16:creationId xmlns:a16="http://schemas.microsoft.com/office/drawing/2014/main" id="{7D633E41-40B0-BD79-1E66-E1ABD8933885}"/>
              </a:ext>
            </a:extLst>
          </p:cNvPr>
          <p:cNvSpPr txBox="1"/>
          <p:nvPr/>
        </p:nvSpPr>
        <p:spPr>
          <a:xfrm>
            <a:off x="341376" y="3407664"/>
            <a:ext cx="11850623" cy="2954655"/>
          </a:xfrm>
          <a:prstGeom prst="rect">
            <a:avLst/>
          </a:prstGeom>
          <a:noFill/>
        </p:spPr>
        <p:txBody>
          <a:bodyPr wrap="square">
            <a:spAutoFit/>
          </a:bodyPr>
          <a:lstStyle/>
          <a:p>
            <a:r>
              <a:rPr lang="en-US" sz="3000">
                <a:solidFill>
                  <a:srgbClr val="002060"/>
                </a:solidFill>
                <a:latin typeface="Aptos Black" panose="020B0004020202020204" pitchFamily="34" charset="0"/>
              </a:rPr>
              <a:t>We integrate voter engagement into programs &amp; culture:</a:t>
            </a:r>
          </a:p>
          <a:p>
            <a:endParaRPr lang="en-US" sz="1200">
              <a:solidFill>
                <a:srgbClr val="002060"/>
              </a:solidFill>
              <a:latin typeface="Aptos Black" panose="020B0004020202020204" pitchFamily="34" charset="0"/>
            </a:endParaRPr>
          </a:p>
          <a:p>
            <a:pPr marL="285750" indent="-285750">
              <a:buFont typeface="Arial" panose="020B0604020202020204" pitchFamily="34" charset="0"/>
              <a:buChar char="•"/>
            </a:pPr>
            <a:r>
              <a:rPr lang="en-US" sz="3000">
                <a:solidFill>
                  <a:srgbClr val="002060"/>
                </a:solidFill>
                <a:latin typeface="Aptos Black" panose="020B0004020202020204" pitchFamily="34" charset="0"/>
              </a:rPr>
              <a:t>Staff: </a:t>
            </a:r>
            <a:r>
              <a:rPr lang="en-US" sz="3000">
                <a:solidFill>
                  <a:srgbClr val="002060"/>
                </a:solidFill>
                <a:latin typeface="Aptos" panose="020B0004020202020204" pitchFamily="34" charset="0"/>
              </a:rPr>
              <a:t>Offer PTO to vote/work the polls; share voting selfies</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Youth: </a:t>
            </a:r>
            <a:r>
              <a:rPr lang="en-US" sz="3000">
                <a:solidFill>
                  <a:srgbClr val="002060"/>
                </a:solidFill>
                <a:latin typeface="Aptos" panose="020B0004020202020204" pitchFamily="34" charset="0"/>
              </a:rPr>
              <a:t>Plan Election Day programs that encourage engagement</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Families of Youth: </a:t>
            </a:r>
            <a:r>
              <a:rPr lang="en-US" sz="3000">
                <a:solidFill>
                  <a:srgbClr val="002060"/>
                </a:solidFill>
                <a:latin typeface="Aptos" panose="020B0004020202020204" pitchFamily="34" charset="0"/>
              </a:rPr>
              <a:t>Add registration link to online registration forms</a:t>
            </a:r>
          </a:p>
          <a:p>
            <a:pPr marL="285750" indent="-285750">
              <a:buFont typeface="Arial" panose="020B0604020202020204" pitchFamily="34" charset="0"/>
              <a:buChar char="•"/>
            </a:pPr>
            <a:r>
              <a:rPr lang="en-US" sz="3000">
                <a:solidFill>
                  <a:srgbClr val="002060"/>
                </a:solidFill>
                <a:latin typeface="Aptos Black" panose="020B0004020202020204" pitchFamily="34" charset="0"/>
              </a:rPr>
              <a:t>Pantry Visitors: </a:t>
            </a:r>
            <a:r>
              <a:rPr lang="en-US" sz="3000">
                <a:solidFill>
                  <a:srgbClr val="002060"/>
                </a:solidFill>
                <a:latin typeface="Aptos" panose="020B0004020202020204" pitchFamily="34" charset="0"/>
              </a:rPr>
              <a:t>Offer registration as part of regular intake</a:t>
            </a:r>
          </a:p>
          <a:p>
            <a:pPr marL="285750" indent="-285750">
              <a:buFont typeface="Arial" panose="020B0604020202020204" pitchFamily="34" charset="0"/>
              <a:buChar char="•"/>
            </a:pPr>
            <a:endParaRPr lang="en-US" sz="2400">
              <a:latin typeface="Aptos Black" panose="020B0004020202020204" pitchFamily="34" charset="0"/>
            </a:endParaRPr>
          </a:p>
        </p:txBody>
      </p:sp>
      <p:sp>
        <p:nvSpPr>
          <p:cNvPr id="7" name="TextBox 6">
            <a:extLst>
              <a:ext uri="{FF2B5EF4-FFF2-40B4-BE49-F238E27FC236}">
                <a16:creationId xmlns:a16="http://schemas.microsoft.com/office/drawing/2014/main" id="{44ADFC25-D22D-81E6-C9EA-F9F11CA16C32}"/>
              </a:ext>
            </a:extLst>
          </p:cNvPr>
          <p:cNvSpPr txBox="1"/>
          <p:nvPr/>
        </p:nvSpPr>
        <p:spPr>
          <a:xfrm>
            <a:off x="8484577" y="6288971"/>
            <a:ext cx="3449515" cy="369332"/>
          </a:xfrm>
          <a:prstGeom prst="rect">
            <a:avLst/>
          </a:prstGeom>
          <a:noFill/>
        </p:spPr>
        <p:txBody>
          <a:bodyPr wrap="square">
            <a:spAutoFit/>
          </a:bodyPr>
          <a:lstStyle/>
          <a:p>
            <a:r>
              <a:rPr lang="en-US" sz="1800">
                <a:solidFill>
                  <a:srgbClr val="002060"/>
                </a:solidFill>
                <a:latin typeface="Aptos Black" panose="020B0004020202020204" pitchFamily="34" charset="0"/>
              </a:rPr>
              <a:t>* Being mindful of citizenship</a:t>
            </a:r>
          </a:p>
        </p:txBody>
      </p:sp>
    </p:spTree>
    <p:extLst>
      <p:ext uri="{BB962C8B-B14F-4D97-AF65-F5344CB8AC3E}">
        <p14:creationId xmlns:p14="http://schemas.microsoft.com/office/powerpoint/2010/main" val="365206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E9DC6-0FF3-A2FA-91B1-FDF3B2BD4204}"/>
              </a:ext>
            </a:extLst>
          </p:cNvPr>
          <p:cNvSpPr txBox="1"/>
          <p:nvPr/>
        </p:nvSpPr>
        <p:spPr>
          <a:xfrm>
            <a:off x="817130" y="375652"/>
            <a:ext cx="59297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Welcome</a:t>
            </a:r>
          </a:p>
        </p:txBody>
      </p:sp>
      <p:sp>
        <p:nvSpPr>
          <p:cNvPr id="3" name="TextBox 2">
            <a:extLst>
              <a:ext uri="{FF2B5EF4-FFF2-40B4-BE49-F238E27FC236}">
                <a16:creationId xmlns:a16="http://schemas.microsoft.com/office/drawing/2014/main" id="{C5EF27E7-72E8-C288-96B6-4578028796CC}"/>
              </a:ext>
            </a:extLst>
          </p:cNvPr>
          <p:cNvSpPr txBox="1"/>
          <p:nvPr/>
        </p:nvSpPr>
        <p:spPr>
          <a:xfrm>
            <a:off x="1325130" y="1566868"/>
            <a:ext cx="592974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lumMod val="50000"/>
                    <a:lumOff val="50000"/>
                  </a:prstClr>
                </a:solidFill>
                <a:latin typeface="Arial Narrow" panose="020B0606020202030204" pitchFamily="34" charset="0"/>
              </a:rPr>
              <a:t>Meeting Objective &amp; Goals</a:t>
            </a:r>
          </a:p>
          <a:p>
            <a:pPr marL="800100" lvl="1" indent="-342900">
              <a:buFont typeface="Arial" panose="020B0604020202020204" pitchFamily="34" charset="0"/>
              <a:buChar char="•"/>
              <a:defRPr/>
            </a:pPr>
            <a:r>
              <a:rPr kumimoji="0" lang="en-US" sz="24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United Way’s “Why”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681133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272B-E805-9027-D417-80C83E97956D}"/>
              </a:ext>
            </a:extLst>
          </p:cNvPr>
          <p:cNvPicPr>
            <a:picLocks noChangeAspect="1"/>
          </p:cNvPicPr>
          <p:nvPr/>
        </p:nvPicPr>
        <p:blipFill>
          <a:blip r:embed="rId2">
            <a:extLst>
              <a:ext uri="{28A0092B-C50C-407E-A947-70E740481C1C}">
                <a14:useLocalDpi xmlns:a14="http://schemas.microsoft.com/office/drawing/2010/main" val="0"/>
              </a:ext>
            </a:extLst>
          </a:blip>
          <a:srcRect l="-188" r="-118" b="-4956"/>
          <a:stretch/>
        </p:blipFill>
        <p:spPr>
          <a:xfrm>
            <a:off x="2479747" y="178361"/>
            <a:ext cx="8968154" cy="32506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5" y="0"/>
            <a:ext cx="3660637" cy="3660637"/>
          </a:xfrm>
          <a:prstGeom prst="rect">
            <a:avLst/>
          </a:prstGeom>
        </p:spPr>
      </p:pic>
      <p:sp>
        <p:nvSpPr>
          <p:cNvPr id="5" name="TextBox 4">
            <a:extLst>
              <a:ext uri="{FF2B5EF4-FFF2-40B4-BE49-F238E27FC236}">
                <a16:creationId xmlns:a16="http://schemas.microsoft.com/office/drawing/2014/main" id="{7D633E41-40B0-BD79-1E66-E1ABD8933885}"/>
              </a:ext>
            </a:extLst>
          </p:cNvPr>
          <p:cNvSpPr txBox="1"/>
          <p:nvPr/>
        </p:nvSpPr>
        <p:spPr>
          <a:xfrm>
            <a:off x="341377" y="3429000"/>
            <a:ext cx="11850623" cy="3569375"/>
          </a:xfrm>
          <a:prstGeom prst="rect">
            <a:avLst/>
          </a:prstGeom>
          <a:noFill/>
        </p:spPr>
        <p:txBody>
          <a:bodyPr wrap="square">
            <a:spAutoFit/>
          </a:bodyPr>
          <a:lstStyle/>
          <a:p>
            <a:r>
              <a:rPr lang="en-US" sz="3000">
                <a:solidFill>
                  <a:srgbClr val="002060"/>
                </a:solidFill>
                <a:latin typeface="Aptos Black" panose="020B0004020202020204" pitchFamily="34" charset="0"/>
              </a:rPr>
              <a:t>Engaging Youth (one-on-one):</a:t>
            </a:r>
          </a:p>
          <a:p>
            <a:endParaRPr lang="en-US" sz="1200">
              <a:solidFill>
                <a:srgbClr val="002060"/>
              </a:solidFill>
              <a:latin typeface="Aptos Black" panose="020B0004020202020204" pitchFamily="34" charset="0"/>
            </a:endParaRPr>
          </a:p>
          <a:p>
            <a:pPr marL="0" marR="0" indent="0" algn="l">
              <a:lnSpc>
                <a:spcPct val="119000"/>
              </a:lnSpc>
              <a:spcBef>
                <a:spcPts val="0"/>
              </a:spcBef>
              <a:spcAft>
                <a:spcPts val="200"/>
              </a:spcAft>
            </a:pPr>
            <a:r>
              <a:rPr lang="en-US" sz="1800" kern="1400">
                <a:ln>
                  <a:noFill/>
                </a:ln>
                <a:solidFill>
                  <a:srgbClr val="002060"/>
                </a:solidFill>
                <a:effectLst/>
                <a:latin typeface="Calibri" panose="020F0502020204030204" pitchFamily="34" charset="0"/>
              </a:rPr>
              <a:t>Hi [NAME]- I know that being an engaged member of our community is important to you. Now that you are turning 18, you can have your voice heard in a new and meaningful way. Can we register you to vote together?</a:t>
            </a:r>
          </a:p>
          <a:p>
            <a:pPr marL="228600" marR="0" indent="-228600" algn="l">
              <a:lnSpc>
                <a:spcPct val="119000"/>
              </a:lnSpc>
              <a:spcBef>
                <a:spcPts val="0"/>
              </a:spcBef>
              <a:spcAft>
                <a:spcPts val="200"/>
              </a:spcAft>
            </a:pPr>
            <a:r>
              <a:rPr lang="en-US" sz="1800" kern="1400">
                <a:ln>
                  <a:noFill/>
                </a:ln>
                <a:solidFill>
                  <a:srgbClr val="002060"/>
                </a:solidFill>
                <a:effectLst/>
                <a:latin typeface="Symbol" panose="05050102010706020507" pitchFamily="18" charset="2"/>
              </a:rPr>
              <a:t>·</a:t>
            </a:r>
            <a:r>
              <a:rPr lang="en-US" sz="1800" kern="1400">
                <a:ln>
                  <a:noFill/>
                </a:ln>
                <a:solidFill>
                  <a:srgbClr val="002060"/>
                </a:solidFill>
                <a:effectLst/>
                <a:latin typeface="Calibri" panose="020F0502020204030204" pitchFamily="34" charset="0"/>
              </a:rPr>
              <a:t> </a:t>
            </a:r>
            <a:r>
              <a:rPr lang="en-US" sz="1800" b="1" kern="1400">
                <a:ln>
                  <a:noFill/>
                </a:ln>
                <a:solidFill>
                  <a:srgbClr val="002060"/>
                </a:solidFill>
                <a:effectLst/>
                <a:latin typeface="Calibri" panose="020F0502020204030204" pitchFamily="34" charset="0"/>
              </a:rPr>
              <a:t>If need to register: </a:t>
            </a:r>
            <a:r>
              <a:rPr lang="en-US" sz="1800" kern="1400">
                <a:ln>
                  <a:noFill/>
                </a:ln>
                <a:solidFill>
                  <a:srgbClr val="002060"/>
                </a:solidFill>
                <a:effectLst/>
                <a:latin typeface="Calibri" panose="020F0502020204030204" pitchFamily="34" charset="0"/>
              </a:rPr>
              <a:t>Can we set up a time for you come in to register? It's important for your voice to be heard, and we can help you through this brief process. (Alternately, ask if they can register with you over the phone.)</a:t>
            </a:r>
          </a:p>
          <a:p>
            <a:pPr marL="228600" marR="0" indent="-228600" algn="l">
              <a:lnSpc>
                <a:spcPct val="119000"/>
              </a:lnSpc>
              <a:spcBef>
                <a:spcPts val="0"/>
              </a:spcBef>
              <a:spcAft>
                <a:spcPts val="200"/>
              </a:spcAft>
            </a:pPr>
            <a:r>
              <a:rPr lang="en-US" sz="1800" kern="1400">
                <a:ln>
                  <a:noFill/>
                </a:ln>
                <a:solidFill>
                  <a:srgbClr val="002060"/>
                </a:solidFill>
                <a:effectLst/>
                <a:latin typeface="Symbol" panose="05050102010706020507" pitchFamily="18" charset="2"/>
              </a:rPr>
              <a:t>·</a:t>
            </a:r>
            <a:r>
              <a:rPr lang="en-US" sz="1800" kern="1400">
                <a:ln>
                  <a:noFill/>
                </a:ln>
                <a:solidFill>
                  <a:srgbClr val="002060"/>
                </a:solidFill>
                <a:effectLst/>
                <a:latin typeface="Calibri" panose="020F0502020204030204" pitchFamily="34" charset="0"/>
              </a:rPr>
              <a:t> </a:t>
            </a:r>
            <a:r>
              <a:rPr lang="en-US" sz="1800" b="1" kern="1400">
                <a:ln>
                  <a:noFill/>
                </a:ln>
                <a:solidFill>
                  <a:srgbClr val="002060"/>
                </a:solidFill>
                <a:effectLst/>
                <a:latin typeface="Calibri" panose="020F0502020204030204" pitchFamily="34" charset="0"/>
              </a:rPr>
              <a:t>Once registered: </a:t>
            </a:r>
            <a:r>
              <a:rPr lang="en-US" sz="1800" kern="1400">
                <a:ln>
                  <a:noFill/>
                </a:ln>
                <a:solidFill>
                  <a:srgbClr val="002060"/>
                </a:solidFill>
                <a:effectLst/>
                <a:latin typeface="Calibri" panose="020F0502020204030204" pitchFamily="34" charset="0"/>
              </a:rPr>
              <a:t>Great! Now let’s make a plan to vote. Are you voting by mail, or will you go to the polls? What time of day will you go? (Once you develop a plan, write it down, text to them, and follow up as a reminder.) </a:t>
            </a:r>
          </a:p>
          <a:p>
            <a:pPr marL="0" marR="0" indent="0" algn="l">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p>
            <a:pPr marL="285750" indent="-285750">
              <a:buFont typeface="Arial" panose="020B0604020202020204" pitchFamily="34" charset="0"/>
              <a:buChar char="•"/>
            </a:pPr>
            <a:endParaRPr lang="en-US" sz="2400">
              <a:latin typeface="Aptos Black" panose="020B0004020202020204" pitchFamily="34" charset="0"/>
            </a:endParaRPr>
          </a:p>
        </p:txBody>
      </p:sp>
    </p:spTree>
    <p:extLst>
      <p:ext uri="{BB962C8B-B14F-4D97-AF65-F5344CB8AC3E}">
        <p14:creationId xmlns:p14="http://schemas.microsoft.com/office/powerpoint/2010/main" val="4094988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272B-E805-9027-D417-80C83E97956D}"/>
              </a:ext>
            </a:extLst>
          </p:cNvPr>
          <p:cNvPicPr>
            <a:picLocks noChangeAspect="1"/>
          </p:cNvPicPr>
          <p:nvPr/>
        </p:nvPicPr>
        <p:blipFill>
          <a:blip r:embed="rId2">
            <a:extLst>
              <a:ext uri="{28A0092B-C50C-407E-A947-70E740481C1C}">
                <a14:useLocalDpi xmlns:a14="http://schemas.microsoft.com/office/drawing/2010/main" val="0"/>
              </a:ext>
            </a:extLst>
          </a:blip>
          <a:srcRect l="-188" r="-118" b="-4956"/>
          <a:stretch/>
        </p:blipFill>
        <p:spPr>
          <a:xfrm>
            <a:off x="2479747" y="178361"/>
            <a:ext cx="8968154" cy="32506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5" y="0"/>
            <a:ext cx="3660637" cy="3660637"/>
          </a:xfrm>
          <a:prstGeom prst="rect">
            <a:avLst/>
          </a:prstGeom>
        </p:spPr>
      </p:pic>
      <p:sp>
        <p:nvSpPr>
          <p:cNvPr id="5" name="TextBox 4">
            <a:extLst>
              <a:ext uri="{FF2B5EF4-FFF2-40B4-BE49-F238E27FC236}">
                <a16:creationId xmlns:a16="http://schemas.microsoft.com/office/drawing/2014/main" id="{7D633E41-40B0-BD79-1E66-E1ABD8933885}"/>
              </a:ext>
            </a:extLst>
          </p:cNvPr>
          <p:cNvSpPr txBox="1"/>
          <p:nvPr/>
        </p:nvSpPr>
        <p:spPr>
          <a:xfrm>
            <a:off x="341376" y="3407664"/>
            <a:ext cx="11850623" cy="2770887"/>
          </a:xfrm>
          <a:prstGeom prst="rect">
            <a:avLst/>
          </a:prstGeom>
          <a:noFill/>
        </p:spPr>
        <p:txBody>
          <a:bodyPr wrap="square">
            <a:spAutoFit/>
          </a:bodyPr>
          <a:lstStyle/>
          <a:p>
            <a:r>
              <a:rPr lang="en-US" sz="3000">
                <a:solidFill>
                  <a:srgbClr val="002060"/>
                </a:solidFill>
                <a:latin typeface="Aptos Black" panose="020B0004020202020204" pitchFamily="34" charset="0"/>
              </a:rPr>
              <a:t>Engaging Families (group texts through </a:t>
            </a:r>
            <a:r>
              <a:rPr lang="en-US" sz="3000" err="1">
                <a:solidFill>
                  <a:srgbClr val="002060"/>
                </a:solidFill>
                <a:latin typeface="Aptos Black" panose="020B0004020202020204" pitchFamily="34" charset="0"/>
              </a:rPr>
              <a:t>Textedly</a:t>
            </a:r>
            <a:r>
              <a:rPr lang="en-US" sz="3000">
                <a:solidFill>
                  <a:srgbClr val="002060"/>
                </a:solidFill>
                <a:latin typeface="Aptos Black" panose="020B0004020202020204" pitchFamily="34" charset="0"/>
              </a:rPr>
              <a:t>):</a:t>
            </a:r>
          </a:p>
          <a:p>
            <a:endParaRPr lang="en-US" sz="1200">
              <a:solidFill>
                <a:srgbClr val="002060"/>
              </a:solidFill>
              <a:latin typeface="Aptos Black" panose="020B0004020202020204" pitchFamily="34" charset="0"/>
            </a:endParaRPr>
          </a:p>
          <a:p>
            <a:pPr marL="0" marR="0" indent="0" algn="l">
              <a:lnSpc>
                <a:spcPct val="119000"/>
              </a:lnSpc>
              <a:spcBef>
                <a:spcPts val="0"/>
              </a:spcBef>
              <a:spcAft>
                <a:spcPts val="200"/>
              </a:spcAft>
            </a:pPr>
            <a:r>
              <a:rPr lang="en-US" sz="1800" b="1" kern="1400">
                <a:ln>
                  <a:noFill/>
                </a:ln>
                <a:solidFill>
                  <a:srgbClr val="002060"/>
                </a:solidFill>
                <a:effectLst/>
                <a:latin typeface="Calibri" panose="020F0502020204030204" pitchFamily="34" charset="0"/>
              </a:rPr>
              <a:t>[</a:t>
            </a:r>
            <a:r>
              <a:rPr lang="en-US" sz="1800" b="1" kern="1400" cap="all">
                <a:ln>
                  <a:noFill/>
                </a:ln>
                <a:solidFill>
                  <a:srgbClr val="002060"/>
                </a:solidFill>
                <a:effectLst/>
                <a:latin typeface="Calibri" panose="020F0502020204030204" pitchFamily="34" charset="0"/>
              </a:rPr>
              <a:t>organization</a:t>
            </a:r>
            <a:r>
              <a:rPr lang="en-US" sz="1800" b="1" kern="1400">
                <a:ln>
                  <a:noFill/>
                </a:ln>
                <a:solidFill>
                  <a:srgbClr val="002060"/>
                </a:solidFill>
                <a:effectLst/>
                <a:latin typeface="Calibri" panose="020F0502020204030204" pitchFamily="34" charset="0"/>
              </a:rPr>
              <a:t>] </a:t>
            </a:r>
            <a:r>
              <a:rPr lang="en-US" sz="1800" kern="1400">
                <a:ln>
                  <a:noFill/>
                </a:ln>
                <a:solidFill>
                  <a:srgbClr val="002060"/>
                </a:solidFill>
                <a:effectLst/>
                <a:latin typeface="Calibri" panose="020F0502020204030204" pitchFamily="34" charset="0"/>
              </a:rPr>
              <a:t>urges you to join us in being a voter! Need to register? Sign up in 4 minutes at </a:t>
            </a:r>
            <a:r>
              <a:rPr lang="en-US" sz="1800" b="1" kern="1400">
                <a:ln>
                  <a:noFill/>
                </a:ln>
                <a:solidFill>
                  <a:srgbClr val="002060"/>
                </a:solidFill>
                <a:effectLst/>
                <a:latin typeface="Calibri" panose="020F0502020204030204" pitchFamily="34" charset="0"/>
              </a:rPr>
              <a:t>[LINK]. </a:t>
            </a:r>
            <a:r>
              <a:rPr lang="en-US" sz="1800" kern="1400">
                <a:ln>
                  <a:noFill/>
                </a:ln>
                <a:solidFill>
                  <a:srgbClr val="002060"/>
                </a:solidFill>
                <a:effectLst/>
                <a:latin typeface="Calibri" panose="020F0502020204030204" pitchFamily="34" charset="0"/>
              </a:rPr>
              <a:t>Already registered? Make a vote plan at https://vote.pa/plan. Call </a:t>
            </a:r>
            <a:r>
              <a:rPr lang="en-US" sz="1800" b="1" kern="1400">
                <a:ln>
                  <a:noFill/>
                </a:ln>
                <a:solidFill>
                  <a:srgbClr val="002060"/>
                </a:solidFill>
                <a:effectLst/>
                <a:latin typeface="Calibri" panose="020F0502020204030204" pitchFamily="34" charset="0"/>
              </a:rPr>
              <a:t>[NAME] </a:t>
            </a:r>
            <a:r>
              <a:rPr lang="en-US" sz="1800" kern="1400">
                <a:ln>
                  <a:noFill/>
                </a:ln>
                <a:solidFill>
                  <a:srgbClr val="002060"/>
                </a:solidFill>
                <a:effectLst/>
                <a:latin typeface="Calibri" panose="020F0502020204030204" pitchFamily="34" charset="0"/>
              </a:rPr>
              <a:t>at </a:t>
            </a:r>
            <a:r>
              <a:rPr lang="en-US" sz="1800" b="1" kern="1400">
                <a:ln>
                  <a:noFill/>
                </a:ln>
                <a:solidFill>
                  <a:srgbClr val="002060"/>
                </a:solidFill>
                <a:effectLst/>
                <a:latin typeface="Calibri" panose="020F0502020204030204" pitchFamily="34" charset="0"/>
              </a:rPr>
              <a:t>[#] </a:t>
            </a:r>
            <a:r>
              <a:rPr lang="en-US" sz="1800" kern="1400">
                <a:ln>
                  <a:noFill/>
                </a:ln>
                <a:solidFill>
                  <a:srgbClr val="002060"/>
                </a:solidFill>
                <a:effectLst/>
                <a:latin typeface="Calibri" panose="020F0502020204030204" pitchFamily="34" charset="0"/>
              </a:rPr>
              <a:t>with questions.</a:t>
            </a:r>
          </a:p>
          <a:p>
            <a:pPr marL="0" marR="0" indent="0" algn="l">
              <a:lnSpc>
                <a:spcPct val="119000"/>
              </a:lnSpc>
              <a:spcBef>
                <a:spcPts val="0"/>
              </a:spcBef>
              <a:spcAft>
                <a:spcPts val="600"/>
              </a:spcAft>
            </a:pPr>
            <a:r>
              <a:rPr lang="en-US" sz="900" kern="1400">
                <a:ln>
                  <a:noFill/>
                </a:ln>
                <a:solidFill>
                  <a:srgbClr val="002060"/>
                </a:solidFill>
                <a:effectLst/>
              </a:rPr>
              <a:t> </a:t>
            </a:r>
          </a:p>
          <a:p>
            <a:pPr marL="0" marR="0" indent="0" algn="l">
              <a:lnSpc>
                <a:spcPct val="119000"/>
              </a:lnSpc>
              <a:spcBef>
                <a:spcPts val="0"/>
              </a:spcBef>
              <a:spcAft>
                <a:spcPts val="600"/>
              </a:spcAft>
            </a:pPr>
            <a:r>
              <a:rPr lang="es-ES">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s-ES" b="1">
                <a:solidFill>
                  <a:srgbClr val="002060"/>
                </a:solidFill>
                <a:latin typeface="Calibri" panose="020F0502020204030204" pitchFamily="34" charset="0"/>
                <a:ea typeface="Calibri" panose="020F0502020204030204" pitchFamily="34" charset="0"/>
                <a:cs typeface="Calibri" panose="020F0502020204030204" pitchFamily="34" charset="0"/>
              </a:rPr>
              <a:t>[organización]</a:t>
            </a:r>
            <a:r>
              <a:rPr lang="es-ES">
                <a:solidFill>
                  <a:srgbClr val="002060"/>
                </a:solidFill>
                <a:latin typeface="Calibri" panose="020F0502020204030204" pitchFamily="34" charset="0"/>
                <a:ea typeface="Calibri" panose="020F0502020204030204" pitchFamily="34" charset="0"/>
                <a:cs typeface="Calibri" panose="020F0502020204030204" pitchFamily="34" charset="0"/>
              </a:rPr>
              <a:t> lo insta a unirse a nosotros para ser votante! ¿Necesitas registrarte? Regístrate en 4 minutos en </a:t>
            </a:r>
            <a:r>
              <a:rPr lang="es-ES" b="1">
                <a:solidFill>
                  <a:srgbClr val="002060"/>
                </a:solidFill>
                <a:latin typeface="Calibri" panose="020F0502020204030204" pitchFamily="34" charset="0"/>
                <a:ea typeface="Calibri" panose="020F0502020204030204" pitchFamily="34" charset="0"/>
                <a:cs typeface="Calibri" panose="020F0502020204030204" pitchFamily="34" charset="0"/>
              </a:rPr>
              <a:t>[link]</a:t>
            </a:r>
            <a:r>
              <a:rPr lang="es-ES">
                <a:solidFill>
                  <a:srgbClr val="002060"/>
                </a:solidFill>
                <a:latin typeface="Calibri" panose="020F0502020204030204" pitchFamily="34" charset="0"/>
                <a:ea typeface="Calibri" panose="020F0502020204030204" pitchFamily="34" charset="0"/>
                <a:cs typeface="Calibri" panose="020F0502020204030204" pitchFamily="34" charset="0"/>
              </a:rPr>
              <a:t>. ¿Ya estás registrado? Haga un plan de votación en </a:t>
            </a:r>
            <a:r>
              <a:rPr lang="es-ES">
                <a:solidFill>
                  <a:srgbClr val="002060"/>
                </a:solidFill>
                <a:effectLst/>
                <a:latin typeface="Calibri" panose="020F0502020204030204" pitchFamily="34" charset="0"/>
                <a:ea typeface="Calibri" panose="020F0502020204030204" pitchFamily="34" charset="0"/>
                <a:cs typeface="Calibri" panose="020F0502020204030204" pitchFamily="34" charset="0"/>
                <a:hlinkClick r:id="rId4" tooltip="https://vote.pa/es/plan/">
                  <a:extLst>
                    <a:ext uri="{A12FA001-AC4F-418D-AE19-62706E023703}">
                      <ahyp:hlinkClr xmlns:ahyp="http://schemas.microsoft.com/office/drawing/2018/hyperlinkcolor" val="tx"/>
                    </a:ext>
                  </a:extLst>
                </a:hlinkClick>
              </a:rPr>
              <a:t>https://vote.pa/es/plan/</a:t>
            </a:r>
            <a:r>
              <a:rPr lang="es-ES">
                <a:solidFill>
                  <a:srgbClr val="002060"/>
                </a:solidFill>
                <a:latin typeface="Calibri" panose="020F0502020204030204" pitchFamily="34" charset="0"/>
                <a:ea typeface="Calibri" panose="020F0502020204030204" pitchFamily="34" charset="0"/>
                <a:cs typeface="Calibri" panose="020F0502020204030204" pitchFamily="34" charset="0"/>
                <a:hlinkClick r:id="rId5" tooltip="https://voto.pa/plan.">
                  <a:extLst>
                    <a:ext uri="{A12FA001-AC4F-418D-AE19-62706E023703}">
                      <ahyp:hlinkClr xmlns:ahyp="http://schemas.microsoft.com/office/drawing/2018/hyperlinkcolor" val="tx"/>
                    </a:ext>
                  </a:extLst>
                </a:hlinkClick>
              </a:rPr>
              <a:t>.</a:t>
            </a:r>
            <a:r>
              <a:rPr lang="es-ES">
                <a:solidFill>
                  <a:srgbClr val="002060"/>
                </a:solidFill>
                <a:latin typeface="Calibri" panose="020F0502020204030204" pitchFamily="34" charset="0"/>
                <a:ea typeface="Calibri" panose="020F0502020204030204" pitchFamily="34" charset="0"/>
                <a:cs typeface="Calibri" panose="020F0502020204030204" pitchFamily="34" charset="0"/>
              </a:rPr>
              <a:t> Llame a </a:t>
            </a:r>
            <a:r>
              <a:rPr lang="es-ES" b="1">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s-ES" b="1" err="1">
                <a:solidFill>
                  <a:srgbClr val="002060"/>
                </a:solidFill>
                <a:latin typeface="Calibri" panose="020F0502020204030204" pitchFamily="34" charset="0"/>
                <a:ea typeface="Calibri" panose="020F0502020204030204" pitchFamily="34" charset="0"/>
                <a:cs typeface="Calibri" panose="020F0502020204030204" pitchFamily="34" charset="0"/>
              </a:rPr>
              <a:t>name</a:t>
            </a:r>
            <a:r>
              <a:rPr lang="es-ES" b="1">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s-ES">
                <a:solidFill>
                  <a:srgbClr val="002060"/>
                </a:solidFill>
                <a:latin typeface="Calibri" panose="020F0502020204030204" pitchFamily="34" charset="0"/>
                <a:ea typeface="Calibri" panose="020F0502020204030204" pitchFamily="34" charset="0"/>
                <a:cs typeface="Calibri" panose="020F0502020204030204" pitchFamily="34" charset="0"/>
              </a:rPr>
              <a:t> al </a:t>
            </a:r>
            <a:r>
              <a:rPr lang="es-ES" b="1">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s-ES">
                <a:solidFill>
                  <a:srgbClr val="002060"/>
                </a:solidFill>
                <a:latin typeface="Calibri" panose="020F0502020204030204" pitchFamily="34" charset="0"/>
                <a:ea typeface="Calibri" panose="020F0502020204030204" pitchFamily="34" charset="0"/>
                <a:cs typeface="Calibri" panose="020F0502020204030204" pitchFamily="34" charset="0"/>
              </a:rPr>
              <a:t> si tiene preguntas.</a:t>
            </a:r>
            <a:r>
              <a:rPr lang="en-US" sz="1800" kern="1400">
                <a:ln>
                  <a:noFill/>
                </a:ln>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2400">
              <a:latin typeface="Aptos Black" panose="020B0004020202020204" pitchFamily="34" charset="0"/>
            </a:endParaRPr>
          </a:p>
        </p:txBody>
      </p:sp>
    </p:spTree>
    <p:extLst>
      <p:ext uri="{BB962C8B-B14F-4D97-AF65-F5344CB8AC3E}">
        <p14:creationId xmlns:p14="http://schemas.microsoft.com/office/powerpoint/2010/main" val="1296923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272B-E805-9027-D417-80C83E97956D}"/>
              </a:ext>
            </a:extLst>
          </p:cNvPr>
          <p:cNvPicPr>
            <a:picLocks noChangeAspect="1"/>
          </p:cNvPicPr>
          <p:nvPr/>
        </p:nvPicPr>
        <p:blipFill>
          <a:blip r:embed="rId2">
            <a:extLst>
              <a:ext uri="{28A0092B-C50C-407E-A947-70E740481C1C}">
                <a14:useLocalDpi xmlns:a14="http://schemas.microsoft.com/office/drawing/2010/main" val="0"/>
              </a:ext>
            </a:extLst>
          </a:blip>
          <a:srcRect l="-188" r="-118" b="-4956"/>
          <a:stretch/>
        </p:blipFill>
        <p:spPr>
          <a:xfrm>
            <a:off x="2479747" y="178361"/>
            <a:ext cx="8968154" cy="32506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5" y="0"/>
            <a:ext cx="3660637" cy="3660637"/>
          </a:xfrm>
          <a:prstGeom prst="rect">
            <a:avLst/>
          </a:prstGeom>
        </p:spPr>
      </p:pic>
      <p:sp>
        <p:nvSpPr>
          <p:cNvPr id="5" name="TextBox 4">
            <a:extLst>
              <a:ext uri="{FF2B5EF4-FFF2-40B4-BE49-F238E27FC236}">
                <a16:creationId xmlns:a16="http://schemas.microsoft.com/office/drawing/2014/main" id="{7D633E41-40B0-BD79-1E66-E1ABD8933885}"/>
              </a:ext>
            </a:extLst>
          </p:cNvPr>
          <p:cNvSpPr txBox="1"/>
          <p:nvPr/>
        </p:nvSpPr>
        <p:spPr>
          <a:xfrm>
            <a:off x="341377" y="3407664"/>
            <a:ext cx="11651332" cy="4178195"/>
          </a:xfrm>
          <a:prstGeom prst="rect">
            <a:avLst/>
          </a:prstGeom>
          <a:noFill/>
        </p:spPr>
        <p:txBody>
          <a:bodyPr wrap="square" lIns="91440" tIns="45720" rIns="91440" bIns="45720" anchor="t">
            <a:spAutoFit/>
          </a:bodyPr>
          <a:lstStyle/>
          <a:p>
            <a:r>
              <a:rPr lang="en-US" sz="3000">
                <a:solidFill>
                  <a:srgbClr val="002060"/>
                </a:solidFill>
                <a:latin typeface="Aptos Black" panose="020B0004020202020204" pitchFamily="34" charset="0"/>
              </a:rPr>
              <a:t>Engaging Pantry Visitors:</a:t>
            </a:r>
          </a:p>
          <a:p>
            <a:pPr marL="285750" indent="-285750">
              <a:buFont typeface="Arial"/>
              <a:buChar char="•"/>
            </a:pPr>
            <a:r>
              <a:rPr lang="en-US" b="1" kern="1400">
                <a:solidFill>
                  <a:srgbClr val="002060"/>
                </a:solidFill>
                <a:ea typeface="+mn-lt"/>
                <a:cs typeface="+mn-lt"/>
              </a:rPr>
              <a:t>Client sign-in sheet: </a:t>
            </a:r>
            <a:r>
              <a:rPr lang="en-US" kern="1400">
                <a:solidFill>
                  <a:srgbClr val="002060"/>
                </a:solidFill>
                <a:ea typeface="+mn-lt"/>
                <a:cs typeface="+mn-lt"/>
              </a:rPr>
              <a:t>Include check boxes: Are you registered to vote? Can we help you register?</a:t>
            </a:r>
            <a:endParaRPr lang="en-US"/>
          </a:p>
          <a:p>
            <a:pPr marL="285750" indent="-285750">
              <a:buFont typeface="Arial"/>
              <a:buChar char="•"/>
            </a:pPr>
            <a:r>
              <a:rPr lang="en-US" b="1" kern="1400">
                <a:solidFill>
                  <a:srgbClr val="002060"/>
                </a:solidFill>
                <a:ea typeface="+mn-lt"/>
                <a:cs typeface="+mn-lt"/>
              </a:rPr>
              <a:t>Flyers: </a:t>
            </a:r>
            <a:r>
              <a:rPr lang="en-US" kern="1400">
                <a:solidFill>
                  <a:srgbClr val="002060"/>
                </a:solidFill>
                <a:ea typeface="+mn-lt"/>
                <a:cs typeface="+mn-lt"/>
              </a:rPr>
              <a:t>Hang with QR codes linked to voter registration and find my polling places</a:t>
            </a:r>
            <a:endParaRPr lang="en-US"/>
          </a:p>
          <a:p>
            <a:pPr marL="285750" indent="-285750">
              <a:buFont typeface="Arial"/>
              <a:buChar char="•"/>
            </a:pPr>
            <a:r>
              <a:rPr lang="en-US" b="1" kern="1400">
                <a:solidFill>
                  <a:srgbClr val="002060"/>
                </a:solidFill>
                <a:ea typeface="+mn-lt"/>
                <a:cs typeface="+mn-lt"/>
              </a:rPr>
              <a:t>Laptop: </a:t>
            </a:r>
            <a:r>
              <a:rPr lang="en-US" kern="1400">
                <a:solidFill>
                  <a:srgbClr val="002060"/>
                </a:solidFill>
                <a:ea typeface="+mn-lt"/>
                <a:cs typeface="+mn-lt"/>
              </a:rPr>
              <a:t>Provide a space where they can use our laptop to register to vote</a:t>
            </a:r>
            <a:endParaRPr lang="en-US"/>
          </a:p>
          <a:p>
            <a:pPr marL="285750" indent="-285750">
              <a:buFont typeface="Arial"/>
              <a:buChar char="•"/>
            </a:pPr>
            <a:r>
              <a:rPr lang="en-US" b="1" kern="1400">
                <a:solidFill>
                  <a:srgbClr val="002060"/>
                </a:solidFill>
                <a:ea typeface="+mn-lt"/>
                <a:cs typeface="+mn-lt"/>
              </a:rPr>
              <a:t>Personal conversations: </a:t>
            </a:r>
            <a:r>
              <a:rPr lang="en-US" kern="1400">
                <a:solidFill>
                  <a:srgbClr val="002060"/>
                </a:solidFill>
                <a:ea typeface="+mn-lt"/>
                <a:cs typeface="+mn-lt"/>
              </a:rPr>
              <a:t>Engage them on why voting is important and help them create their vote plan</a:t>
            </a:r>
            <a:endParaRPr lang="en-US"/>
          </a:p>
          <a:p>
            <a:endParaRPr lang="en-US"/>
          </a:p>
          <a:p>
            <a:r>
              <a:rPr lang="en-US" kern="1400">
                <a:solidFill>
                  <a:srgbClr val="002060"/>
                </a:solidFill>
                <a:ea typeface="+mn-lt"/>
                <a:cs typeface="+mn-lt"/>
              </a:rPr>
              <a:t>“Neighborhoods and communities that vote get more attention from candidates and officeholders.”</a:t>
            </a:r>
            <a:endParaRPr lang="en-US"/>
          </a:p>
          <a:p>
            <a:r>
              <a:rPr lang="en-US" kern="1400">
                <a:solidFill>
                  <a:srgbClr val="002060"/>
                </a:solidFill>
                <a:ea typeface="+mn-lt"/>
                <a:cs typeface="+mn-lt"/>
              </a:rPr>
              <a:t>“Your voice matters, especially during the local elections; we can help determine what is best for our community since we live here.”</a:t>
            </a:r>
            <a:endParaRPr lang="en-US"/>
          </a:p>
          <a:p>
            <a:r>
              <a:rPr lang="en-US" kern="1400">
                <a:solidFill>
                  <a:srgbClr val="002060"/>
                </a:solidFill>
                <a:ea typeface="+mn-lt"/>
                <a:cs typeface="+mn-lt"/>
              </a:rPr>
              <a:t>“We as a pantry only exist because of public funding and public support-- USDA food is paid for by government grants.”</a:t>
            </a:r>
            <a:endParaRPr lang="en-US"/>
          </a:p>
          <a:p>
            <a:pPr>
              <a:lnSpc>
                <a:spcPct val="119000"/>
              </a:lnSpc>
              <a:spcAft>
                <a:spcPts val="200"/>
              </a:spcAft>
            </a:pPr>
            <a:endParaRPr lang="en-US" sz="1800" kern="1400">
              <a:ln>
                <a:noFill/>
              </a:ln>
              <a:solidFill>
                <a:srgbClr val="002060"/>
              </a:solidFill>
              <a:effectLst/>
              <a:latin typeface="Calibri" panose="020F0502020204030204" pitchFamily="34" charset="0"/>
              <a:cs typeface="Calibri"/>
            </a:endParaRPr>
          </a:p>
          <a:p>
            <a:pPr marL="0" marR="0" indent="0" algn="l">
              <a:lnSpc>
                <a:spcPct val="119000"/>
              </a:lnSpc>
              <a:spcBef>
                <a:spcPts val="0"/>
              </a:spcBef>
              <a:spcAft>
                <a:spcPts val="600"/>
              </a:spcAft>
            </a:pPr>
            <a:endParaRPr lang="en-US" sz="1800" kern="1400">
              <a:ln>
                <a:noFill/>
              </a:ln>
              <a:solidFill>
                <a:srgbClr val="000000"/>
              </a:solidFill>
              <a:effectLst/>
              <a:latin typeface="Calibri" panose="020F0502020204030204" pitchFamily="34" charset="0"/>
            </a:endParaRPr>
          </a:p>
          <a:p>
            <a:pPr marL="285750" indent="-285750">
              <a:buFont typeface="Arial" panose="020B0604020202020204" pitchFamily="34" charset="0"/>
              <a:buChar char="•"/>
            </a:pPr>
            <a:endParaRPr lang="en-US" sz="2400">
              <a:latin typeface="Aptos Black" panose="020B0004020202020204" pitchFamily="34" charset="0"/>
            </a:endParaRPr>
          </a:p>
        </p:txBody>
      </p:sp>
    </p:spTree>
    <p:extLst>
      <p:ext uri="{BB962C8B-B14F-4D97-AF65-F5344CB8AC3E}">
        <p14:creationId xmlns:p14="http://schemas.microsoft.com/office/powerpoint/2010/main" val="637623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272B-E805-9027-D417-80C83E97956D}"/>
              </a:ext>
            </a:extLst>
          </p:cNvPr>
          <p:cNvPicPr>
            <a:picLocks noChangeAspect="1"/>
          </p:cNvPicPr>
          <p:nvPr/>
        </p:nvPicPr>
        <p:blipFill>
          <a:blip r:embed="rId2">
            <a:extLst>
              <a:ext uri="{28A0092B-C50C-407E-A947-70E740481C1C}">
                <a14:useLocalDpi xmlns:a14="http://schemas.microsoft.com/office/drawing/2010/main" val="0"/>
              </a:ext>
            </a:extLst>
          </a:blip>
          <a:srcRect l="-188" r="-118" b="-4956"/>
          <a:stretch/>
        </p:blipFill>
        <p:spPr>
          <a:xfrm>
            <a:off x="2479747" y="178361"/>
            <a:ext cx="8968154" cy="325063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5" y="0"/>
            <a:ext cx="3660637" cy="3660637"/>
          </a:xfrm>
          <a:prstGeom prst="rect">
            <a:avLst/>
          </a:prstGeom>
        </p:spPr>
      </p:pic>
      <p:sp>
        <p:nvSpPr>
          <p:cNvPr id="5" name="TextBox 4">
            <a:extLst>
              <a:ext uri="{FF2B5EF4-FFF2-40B4-BE49-F238E27FC236}">
                <a16:creationId xmlns:a16="http://schemas.microsoft.com/office/drawing/2014/main" id="{7D633E41-40B0-BD79-1E66-E1ABD8933885}"/>
              </a:ext>
            </a:extLst>
          </p:cNvPr>
          <p:cNvSpPr txBox="1"/>
          <p:nvPr/>
        </p:nvSpPr>
        <p:spPr>
          <a:xfrm>
            <a:off x="341376" y="3407664"/>
            <a:ext cx="11850623" cy="2580450"/>
          </a:xfrm>
          <a:prstGeom prst="rect">
            <a:avLst/>
          </a:prstGeom>
          <a:noFill/>
        </p:spPr>
        <p:txBody>
          <a:bodyPr wrap="square">
            <a:spAutoFit/>
          </a:bodyPr>
          <a:lstStyle/>
          <a:p>
            <a:r>
              <a:rPr lang="en-US" sz="3000">
                <a:solidFill>
                  <a:srgbClr val="002060"/>
                </a:solidFill>
                <a:latin typeface="Aptos Black" panose="020B0004020202020204" pitchFamily="34" charset="0"/>
              </a:rPr>
              <a:t>Setting Goals &amp; Tracking Data:</a:t>
            </a:r>
          </a:p>
          <a:p>
            <a:endParaRPr lang="en-US" sz="1200">
              <a:solidFill>
                <a:srgbClr val="002060"/>
              </a:solidFill>
              <a:latin typeface="Aptos Black" panose="020B0004020202020204" pitchFamily="34" charset="0"/>
            </a:endParaRPr>
          </a:p>
          <a:p>
            <a:pPr marL="0" marR="0" indent="0" algn="l">
              <a:lnSpc>
                <a:spcPct val="119000"/>
              </a:lnSpc>
              <a:spcBef>
                <a:spcPts val="0"/>
              </a:spcBef>
              <a:spcAft>
                <a:spcPts val="200"/>
              </a:spcAft>
            </a:pPr>
            <a:r>
              <a:rPr lang="en-US" sz="1800" b="1" kern="1400">
                <a:ln>
                  <a:noFill/>
                </a:ln>
                <a:solidFill>
                  <a:srgbClr val="002060"/>
                </a:solidFill>
                <a:effectLst/>
                <a:latin typeface="Calibri" panose="020F0502020204030204" pitchFamily="34" charset="0"/>
              </a:rPr>
              <a:t>315 precincts in Lehigh &amp; Northampton counties</a:t>
            </a:r>
          </a:p>
          <a:p>
            <a:pPr marL="0" marR="0" indent="0" algn="l">
              <a:lnSpc>
                <a:spcPct val="119000"/>
              </a:lnSpc>
              <a:spcBef>
                <a:spcPts val="0"/>
              </a:spcBef>
              <a:spcAft>
                <a:spcPts val="200"/>
              </a:spcAft>
            </a:pPr>
            <a:r>
              <a:rPr lang="en-US" sz="1800" b="1" kern="1400">
                <a:ln>
                  <a:noFill/>
                </a:ln>
                <a:solidFill>
                  <a:srgbClr val="002060"/>
                </a:solidFill>
                <a:effectLst/>
                <a:latin typeface="Calibri" panose="020F0502020204030204" pitchFamily="34" charset="0"/>
              </a:rPr>
              <a:t>2 votes per precinct = 630 new &amp; activated voters</a:t>
            </a:r>
          </a:p>
          <a:p>
            <a:pPr marL="0" marR="0" indent="0" algn="l">
              <a:lnSpc>
                <a:spcPct val="119000"/>
              </a:lnSpc>
              <a:spcBef>
                <a:spcPts val="0"/>
              </a:spcBef>
              <a:spcAft>
                <a:spcPts val="200"/>
              </a:spcAft>
            </a:pPr>
            <a:endParaRPr lang="en-US" sz="1800" kern="140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p>
            <a:pPr marL="285750" indent="-285750">
              <a:buFont typeface="Arial" panose="020B0604020202020204" pitchFamily="34" charset="0"/>
              <a:buChar char="•"/>
            </a:pPr>
            <a:endParaRPr lang="en-US" sz="2400">
              <a:latin typeface="Aptos Black" panose="020B0004020202020204" pitchFamily="34" charset="0"/>
            </a:endParaRPr>
          </a:p>
        </p:txBody>
      </p:sp>
      <p:graphicFrame>
        <p:nvGraphicFramePr>
          <p:cNvPr id="7" name="Table 6">
            <a:extLst>
              <a:ext uri="{FF2B5EF4-FFF2-40B4-BE49-F238E27FC236}">
                <a16:creationId xmlns:a16="http://schemas.microsoft.com/office/drawing/2014/main" id="{82A2C5F3-D6AA-B3E8-6A01-812D36E75695}"/>
              </a:ext>
            </a:extLst>
          </p:cNvPr>
          <p:cNvGraphicFramePr>
            <a:graphicFrameLocks noGrp="1"/>
          </p:cNvGraphicFramePr>
          <p:nvPr/>
        </p:nvGraphicFramePr>
        <p:xfrm>
          <a:off x="932301" y="5106437"/>
          <a:ext cx="10515600" cy="1387743"/>
        </p:xfrm>
        <a:graphic>
          <a:graphicData uri="http://schemas.openxmlformats.org/drawingml/2006/table">
            <a:tbl>
              <a:tblPr/>
              <a:tblGrid>
                <a:gridCol w="756124">
                  <a:extLst>
                    <a:ext uri="{9D8B030D-6E8A-4147-A177-3AD203B41FA5}">
                      <a16:colId xmlns:a16="http://schemas.microsoft.com/office/drawing/2014/main" val="935909532"/>
                    </a:ext>
                  </a:extLst>
                </a:gridCol>
                <a:gridCol w="2243978">
                  <a:extLst>
                    <a:ext uri="{9D8B030D-6E8A-4147-A177-3AD203B41FA5}">
                      <a16:colId xmlns:a16="http://schemas.microsoft.com/office/drawing/2014/main" val="4088425405"/>
                    </a:ext>
                  </a:extLst>
                </a:gridCol>
                <a:gridCol w="2585454">
                  <a:extLst>
                    <a:ext uri="{9D8B030D-6E8A-4147-A177-3AD203B41FA5}">
                      <a16:colId xmlns:a16="http://schemas.microsoft.com/office/drawing/2014/main" val="4114372425"/>
                    </a:ext>
                  </a:extLst>
                </a:gridCol>
                <a:gridCol w="1646397">
                  <a:extLst>
                    <a:ext uri="{9D8B030D-6E8A-4147-A177-3AD203B41FA5}">
                      <a16:colId xmlns:a16="http://schemas.microsoft.com/office/drawing/2014/main" val="599078336"/>
                    </a:ext>
                  </a:extLst>
                </a:gridCol>
                <a:gridCol w="1673837">
                  <a:extLst>
                    <a:ext uri="{9D8B030D-6E8A-4147-A177-3AD203B41FA5}">
                      <a16:colId xmlns:a16="http://schemas.microsoft.com/office/drawing/2014/main" val="3727840450"/>
                    </a:ext>
                  </a:extLst>
                </a:gridCol>
                <a:gridCol w="1024425">
                  <a:extLst>
                    <a:ext uri="{9D8B030D-6E8A-4147-A177-3AD203B41FA5}">
                      <a16:colId xmlns:a16="http://schemas.microsoft.com/office/drawing/2014/main" val="1704353421"/>
                    </a:ext>
                  </a:extLst>
                </a:gridCol>
                <a:gridCol w="585385">
                  <a:extLst>
                    <a:ext uri="{9D8B030D-6E8A-4147-A177-3AD203B41FA5}">
                      <a16:colId xmlns:a16="http://schemas.microsoft.com/office/drawing/2014/main" val="2211551680"/>
                    </a:ext>
                  </a:extLst>
                </a:gridCol>
              </a:tblGrid>
              <a:tr h="404869">
                <a:tc>
                  <a:txBody>
                    <a:bodyPr/>
                    <a:lstStyle/>
                    <a:p>
                      <a:pPr algn="l" fontAlgn="b"/>
                      <a:r>
                        <a:rPr lang="en-US" sz="2300" b="1" i="0" u="none" strike="noStrike">
                          <a:solidFill>
                            <a:srgbClr val="000000"/>
                          </a:solidFill>
                          <a:effectLst/>
                          <a:latin typeface="Aptos Narrow" panose="020B0004020202020204" pitchFamily="34" charset="0"/>
                        </a:rPr>
                        <a:t>Date</a:t>
                      </a: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300" b="1" i="0" u="none" strike="noStrike">
                          <a:solidFill>
                            <a:srgbClr val="000000"/>
                          </a:solidFill>
                          <a:effectLst/>
                          <a:latin typeface="Aptos Narrow" panose="020B0004020202020204" pitchFamily="34" charset="0"/>
                        </a:rPr>
                        <a:t>Type of Message</a:t>
                      </a: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300" b="1" i="0" u="none" strike="noStrike">
                          <a:solidFill>
                            <a:srgbClr val="000000"/>
                          </a:solidFill>
                          <a:effectLst/>
                          <a:latin typeface="Aptos Narrow" panose="020B0004020202020204" pitchFamily="34" charset="0"/>
                        </a:rPr>
                        <a:t>Message</a:t>
                      </a: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300" b="1" i="0" u="none" strike="noStrike">
                          <a:solidFill>
                            <a:srgbClr val="000000"/>
                          </a:solidFill>
                          <a:effectLst/>
                          <a:latin typeface="Aptos Narrow" panose="020B0004020202020204" pitchFamily="34" charset="0"/>
                        </a:rPr>
                        <a:t># Contacted</a:t>
                      </a: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300" b="1" i="0" u="none" strike="noStrike">
                          <a:solidFill>
                            <a:srgbClr val="000000"/>
                          </a:solidFill>
                          <a:effectLst/>
                          <a:latin typeface="Aptos Narrow" panose="020B0004020202020204" pitchFamily="34" charset="0"/>
                        </a:rPr>
                        <a:t># Registered</a:t>
                      </a: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300" b="1" i="0" u="none" strike="noStrike">
                          <a:solidFill>
                            <a:srgbClr val="000000"/>
                          </a:solidFill>
                          <a:effectLst/>
                          <a:latin typeface="Aptos Narrow" panose="020B0004020202020204" pitchFamily="34" charset="0"/>
                        </a:rPr>
                        <a:t># Voted </a:t>
                      </a: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242895420"/>
                  </a:ext>
                </a:extLst>
              </a:tr>
              <a:tr h="404869">
                <a:tc>
                  <a:txBody>
                    <a:bodyPr/>
                    <a:lstStyle/>
                    <a:p>
                      <a:pPr algn="l" fontAlgn="b"/>
                      <a:endParaRPr lang="en-US" sz="23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23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23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23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23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23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85932898"/>
                  </a:ext>
                </a:extLst>
              </a:tr>
              <a:tr h="357237">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17680194"/>
                  </a:ext>
                </a:extLst>
              </a:tr>
              <a:tr h="214342">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160" marR="9160" marT="9160" marB="43968" anchor="b">
                    <a:lnL>
                      <a:noFill/>
                    </a:lnL>
                    <a:lnR>
                      <a:noFill/>
                    </a:lnR>
                    <a:lnT>
                      <a:noFill/>
                    </a:lnT>
                    <a:lnB>
                      <a:noFill/>
                    </a:lnB>
                    <a:noFill/>
                  </a:tcPr>
                </a:tc>
                <a:extLst>
                  <a:ext uri="{0D108BD9-81ED-4DB2-BD59-A6C34878D82A}">
                    <a16:rowId xmlns:a16="http://schemas.microsoft.com/office/drawing/2014/main" val="3899261661"/>
                  </a:ext>
                </a:extLst>
              </a:tr>
            </a:tbl>
          </a:graphicData>
        </a:graphic>
      </p:graphicFrame>
    </p:spTree>
    <p:extLst>
      <p:ext uri="{BB962C8B-B14F-4D97-AF65-F5344CB8AC3E}">
        <p14:creationId xmlns:p14="http://schemas.microsoft.com/office/powerpoint/2010/main" val="763628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2CF36A-53F7-67B5-BC1B-9E1E48590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660637" cy="3660637"/>
          </a:xfrm>
          <a:prstGeom prst="rect">
            <a:avLst/>
          </a:prstGeom>
        </p:spPr>
      </p:pic>
      <p:pic>
        <p:nvPicPr>
          <p:cNvPr id="5" name="Picture 4">
            <a:extLst>
              <a:ext uri="{FF2B5EF4-FFF2-40B4-BE49-F238E27FC236}">
                <a16:creationId xmlns:a16="http://schemas.microsoft.com/office/drawing/2014/main" id="{20D90C1E-9CB3-F664-54BD-111E4FAE7C65}"/>
              </a:ext>
            </a:extLst>
          </p:cNvPr>
          <p:cNvPicPr>
            <a:picLocks noChangeAspect="1"/>
          </p:cNvPicPr>
          <p:nvPr/>
        </p:nvPicPr>
        <p:blipFill>
          <a:blip r:embed="rId3">
            <a:extLst>
              <a:ext uri="{28A0092B-C50C-407E-A947-70E740481C1C}">
                <a14:useLocalDpi xmlns:a14="http://schemas.microsoft.com/office/drawing/2010/main" val="0"/>
              </a:ext>
            </a:extLst>
          </a:blip>
          <a:srcRect t="154"/>
          <a:stretch/>
        </p:blipFill>
        <p:spPr>
          <a:xfrm>
            <a:off x="3333293" y="117231"/>
            <a:ext cx="8858707" cy="6633784"/>
          </a:xfrm>
          <a:prstGeom prst="rect">
            <a:avLst/>
          </a:prstGeom>
        </p:spPr>
      </p:pic>
      <p:sp>
        <p:nvSpPr>
          <p:cNvPr id="7" name="TextBox 6">
            <a:extLst>
              <a:ext uri="{FF2B5EF4-FFF2-40B4-BE49-F238E27FC236}">
                <a16:creationId xmlns:a16="http://schemas.microsoft.com/office/drawing/2014/main" id="{92FFAFC2-D395-1960-298D-EA8779BA69D8}"/>
              </a:ext>
            </a:extLst>
          </p:cNvPr>
          <p:cNvSpPr txBox="1"/>
          <p:nvPr/>
        </p:nvSpPr>
        <p:spPr>
          <a:xfrm>
            <a:off x="4605353" y="5534561"/>
            <a:ext cx="7481140" cy="1323439"/>
          </a:xfrm>
          <a:prstGeom prst="rect">
            <a:avLst/>
          </a:prstGeom>
          <a:noFill/>
        </p:spPr>
        <p:txBody>
          <a:bodyPr wrap="square" rtlCol="0">
            <a:spAutoFit/>
          </a:bodyPr>
          <a:lstStyle/>
          <a:p>
            <a:r>
              <a:rPr lang="en-US" sz="8000" b="1" spc="300">
                <a:solidFill>
                  <a:schemeClr val="bg1"/>
                </a:solidFill>
                <a:latin typeface="OpenSans"/>
              </a:rPr>
              <a:t>LET’S DO THIS!</a:t>
            </a:r>
          </a:p>
        </p:txBody>
      </p:sp>
    </p:spTree>
    <p:extLst>
      <p:ext uri="{BB962C8B-B14F-4D97-AF65-F5344CB8AC3E}">
        <p14:creationId xmlns:p14="http://schemas.microsoft.com/office/powerpoint/2010/main" val="1315021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35466-143D-AA36-25C3-A497C3A65193}"/>
              </a:ext>
            </a:extLst>
          </p:cNvPr>
          <p:cNvSpPr txBox="1"/>
          <p:nvPr/>
        </p:nvSpPr>
        <p:spPr>
          <a:xfrm>
            <a:off x="979055" y="1862707"/>
            <a:ext cx="71838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Arial Narrow" panose="020B0606020202030204" pitchFamily="34" charset="0"/>
              </a:rPr>
              <a:t>Additional Examples</a:t>
            </a:r>
            <a:endPar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3" name="TextBox 2">
            <a:extLst>
              <a:ext uri="{FF2B5EF4-FFF2-40B4-BE49-F238E27FC236}">
                <a16:creationId xmlns:a16="http://schemas.microsoft.com/office/drawing/2014/main" id="{464C4DD2-22F4-9B45-4FDC-C3A573AF4901}"/>
              </a:ext>
            </a:extLst>
          </p:cNvPr>
          <p:cNvSpPr txBox="1"/>
          <p:nvPr/>
        </p:nvSpPr>
        <p:spPr>
          <a:xfrm>
            <a:off x="979055" y="2832407"/>
            <a:ext cx="59297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Narrow" panose="020B0606020202030204" pitchFamily="34" charset="0"/>
              </a:rPr>
              <a:t>Jen Thomas, Housing Alliance of PA</a:t>
            </a:r>
            <a:endPar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61412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B44A95-1AA2-44C3-959B-7FC7A7C0C73C}"/>
              </a:ext>
            </a:extLst>
          </p:cNvPr>
          <p:cNvSpPr>
            <a:spLocks noGrp="1"/>
          </p:cNvSpPr>
          <p:nvPr>
            <p:ph idx="1"/>
          </p:nvPr>
        </p:nvSpPr>
        <p:spPr>
          <a:xfrm>
            <a:off x="419100" y="1904873"/>
            <a:ext cx="11353800" cy="4351338"/>
          </a:xfrm>
        </p:spPr>
        <p:txBody>
          <a:bodyPr vert="horz" lIns="91440" tIns="45720" rIns="91440" bIns="45720" rtlCol="0" anchor="t">
            <a:noAutofit/>
          </a:bodyPr>
          <a:lstStyle/>
          <a:p>
            <a:pPr lvl="1"/>
            <a:endParaRPr lang="en-US" sz="2800" dirty="0"/>
          </a:p>
          <a:p>
            <a:pPr marL="457200" lvl="1" indent="0" algn="ctr">
              <a:buNone/>
            </a:pPr>
            <a:endParaRPr lang="en-US" sz="4800" i="1" dirty="0"/>
          </a:p>
          <a:p>
            <a:pPr marL="457200" lvl="1" indent="0" algn="ctr">
              <a:buNone/>
            </a:pPr>
            <a:r>
              <a:rPr lang="en-US" sz="4800" b="1" dirty="0">
                <a:solidFill>
                  <a:schemeClr val="tx2"/>
                </a:solidFill>
                <a:latin typeface="Lato"/>
                <a:ea typeface="Lato"/>
                <a:cs typeface="Lato"/>
              </a:rPr>
              <a:t>Jan Bechtel (They/Them)</a:t>
            </a:r>
          </a:p>
          <a:p>
            <a:pPr marL="457200" lvl="1" indent="0" algn="ctr">
              <a:buNone/>
            </a:pPr>
            <a:r>
              <a:rPr lang="en-US" sz="3200" dirty="0">
                <a:solidFill>
                  <a:schemeClr val="tx2"/>
                </a:solidFill>
              </a:rPr>
              <a:t>Resident Services Program Manager, HDC Mid-Atlantic</a:t>
            </a:r>
          </a:p>
        </p:txBody>
      </p:sp>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a:t>On the Ground Example</a:t>
            </a:r>
          </a:p>
        </p:txBody>
      </p:sp>
    </p:spTree>
    <p:extLst>
      <p:ext uri="{BB962C8B-B14F-4D97-AF65-F5344CB8AC3E}">
        <p14:creationId xmlns:p14="http://schemas.microsoft.com/office/powerpoint/2010/main" val="3245843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B44A95-1AA2-44C3-959B-7FC7A7C0C73C}"/>
              </a:ext>
            </a:extLst>
          </p:cNvPr>
          <p:cNvSpPr>
            <a:spLocks noGrp="1"/>
          </p:cNvSpPr>
          <p:nvPr>
            <p:ph idx="1"/>
          </p:nvPr>
        </p:nvSpPr>
        <p:spPr>
          <a:xfrm>
            <a:off x="419100" y="1904873"/>
            <a:ext cx="11353800" cy="4351338"/>
          </a:xfrm>
        </p:spPr>
        <p:txBody>
          <a:bodyPr vert="horz" lIns="91440" tIns="45720" rIns="91440" bIns="45720" rtlCol="0" anchor="t">
            <a:noAutofit/>
          </a:bodyPr>
          <a:lstStyle/>
          <a:p>
            <a:pPr lvl="1"/>
            <a:endParaRPr lang="en-US" sz="2800" dirty="0"/>
          </a:p>
          <a:p>
            <a:pPr marL="457200" lvl="1" indent="0" algn="ctr">
              <a:buNone/>
            </a:pPr>
            <a:endParaRPr lang="en-US" sz="4800" i="1" dirty="0"/>
          </a:p>
          <a:p>
            <a:pPr marL="457200" lvl="1" indent="0" algn="ctr">
              <a:buNone/>
            </a:pPr>
            <a:r>
              <a:rPr lang="en-US" sz="4800" b="1" dirty="0">
                <a:solidFill>
                  <a:schemeClr val="tx2"/>
                </a:solidFill>
                <a:latin typeface="Lato"/>
                <a:ea typeface="Lato"/>
                <a:cs typeface="Lato"/>
              </a:rPr>
              <a:t>Ashley Kimball </a:t>
            </a:r>
          </a:p>
          <a:p>
            <a:pPr marL="457200" lvl="1" indent="0" algn="ctr">
              <a:buNone/>
            </a:pPr>
            <a:r>
              <a:rPr lang="en-US" sz="3200" dirty="0">
                <a:solidFill>
                  <a:schemeClr val="tx2"/>
                </a:solidFill>
              </a:rPr>
              <a:t>Service Coordinator, Parkview Towers</a:t>
            </a:r>
          </a:p>
        </p:txBody>
      </p:sp>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a:t>On the Ground Example</a:t>
            </a:r>
          </a:p>
        </p:txBody>
      </p:sp>
    </p:spTree>
    <p:extLst>
      <p:ext uri="{BB962C8B-B14F-4D97-AF65-F5344CB8AC3E}">
        <p14:creationId xmlns:p14="http://schemas.microsoft.com/office/powerpoint/2010/main" val="3310167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35466-143D-AA36-25C3-A497C3A65193}"/>
              </a:ext>
            </a:extLst>
          </p:cNvPr>
          <p:cNvSpPr txBox="1"/>
          <p:nvPr/>
        </p:nvSpPr>
        <p:spPr>
          <a:xfrm>
            <a:off x="979055" y="1862707"/>
            <a:ext cx="71838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Q&amp;A</a:t>
            </a:r>
          </a:p>
        </p:txBody>
      </p:sp>
    </p:spTree>
    <p:extLst>
      <p:ext uri="{BB962C8B-B14F-4D97-AF65-F5344CB8AC3E}">
        <p14:creationId xmlns:p14="http://schemas.microsoft.com/office/powerpoint/2010/main" val="4243623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35466-143D-AA36-25C3-A497C3A65193}"/>
              </a:ext>
            </a:extLst>
          </p:cNvPr>
          <p:cNvSpPr txBox="1"/>
          <p:nvPr/>
        </p:nvSpPr>
        <p:spPr>
          <a:xfrm>
            <a:off x="979055" y="1862707"/>
            <a:ext cx="71838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 You</a:t>
            </a:r>
          </a:p>
        </p:txBody>
      </p:sp>
    </p:spTree>
    <p:extLst>
      <p:ext uri="{BB962C8B-B14F-4D97-AF65-F5344CB8AC3E}">
        <p14:creationId xmlns:p14="http://schemas.microsoft.com/office/powerpoint/2010/main" val="438936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835836-C420-372A-BA00-673452B983AE}"/>
              </a:ext>
            </a:extLst>
          </p:cNvPr>
          <p:cNvSpPr txBox="1"/>
          <p:nvPr/>
        </p:nvSpPr>
        <p:spPr>
          <a:xfrm>
            <a:off x="979055" y="1862707"/>
            <a:ext cx="71838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Rules &amp; Tools for Nonprofits</a:t>
            </a:r>
          </a:p>
        </p:txBody>
      </p:sp>
      <p:sp>
        <p:nvSpPr>
          <p:cNvPr id="3" name="TextBox 2">
            <a:extLst>
              <a:ext uri="{FF2B5EF4-FFF2-40B4-BE49-F238E27FC236}">
                <a16:creationId xmlns:a16="http://schemas.microsoft.com/office/drawing/2014/main" id="{F3DCEA3D-3852-3F23-FDB4-67E496B3090B}"/>
              </a:ext>
            </a:extLst>
          </p:cNvPr>
          <p:cNvSpPr txBox="1"/>
          <p:nvPr/>
        </p:nvSpPr>
        <p:spPr>
          <a:xfrm>
            <a:off x="979055" y="2832407"/>
            <a:ext cx="59297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Narrow" panose="020B0606020202030204" pitchFamily="34" charset="0"/>
              </a:rPr>
              <a:t>Jen Thomas, Housing Alliance of PA</a:t>
            </a:r>
            <a:endPar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145484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94D77DFB-27ED-6F96-6D44-BE7F672D8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143" y="266407"/>
            <a:ext cx="968053" cy="1251196"/>
          </a:xfrm>
          <a:prstGeom prst="rect">
            <a:avLst/>
          </a:prstGeom>
        </p:spPr>
      </p:pic>
      <p:sp>
        <p:nvSpPr>
          <p:cNvPr id="4" name="TextBox 3">
            <a:extLst>
              <a:ext uri="{FF2B5EF4-FFF2-40B4-BE49-F238E27FC236}">
                <a16:creationId xmlns:a16="http://schemas.microsoft.com/office/drawing/2014/main" id="{81B0C5DA-1BAD-664C-D54D-C513D6E32202}"/>
              </a:ext>
            </a:extLst>
          </p:cNvPr>
          <p:cNvSpPr txBox="1"/>
          <p:nvPr/>
        </p:nvSpPr>
        <p:spPr>
          <a:xfrm>
            <a:off x="1714124" y="266407"/>
            <a:ext cx="9912239" cy="207795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3767"/>
                </a:solidFill>
                <a:effectLst/>
                <a:uLnTx/>
                <a:uFillTx/>
                <a:latin typeface="Lato" panose="020F0502020204030203" pitchFamily="34" charset="0"/>
                <a:ea typeface="Lato" panose="020F0502020204030203" pitchFamily="34" charset="0"/>
                <a:cs typeface="Lato" panose="020F0502020204030203" pitchFamily="34" charset="0"/>
              </a:rPr>
              <a:t>Nonprofit Voter Engagement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500" b="0" i="0" u="none" strike="noStrike" kern="1200" cap="none" spc="0" normalizeH="0" baseline="0" noProof="0" dirty="0">
                <a:ln>
                  <a:noFill/>
                </a:ln>
                <a:solidFill>
                  <a:srgbClr val="003767"/>
                </a:solidFill>
                <a:effectLst/>
                <a:uLnTx/>
                <a:uFillTx/>
                <a:latin typeface="Lato" panose="020F0502020204030203" pitchFamily="34" charset="0"/>
                <a:ea typeface="Lato" panose="020F0502020204030203" pitchFamily="34" charset="0"/>
                <a:cs typeface="Lato" panose="020F0502020204030203" pitchFamily="34" charset="0"/>
              </a:rPr>
              <a:t>September 23, 2024</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003767"/>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Picture 6" descr="A blue and white text on a blue background&#10;&#10;Description automatically generated">
            <a:extLst>
              <a:ext uri="{FF2B5EF4-FFF2-40B4-BE49-F238E27FC236}">
                <a16:creationId xmlns:a16="http://schemas.microsoft.com/office/drawing/2014/main" id="{35089889-A8A8-25B1-5923-DCC2D15F6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28" y="2670522"/>
            <a:ext cx="12165072" cy="3396361"/>
          </a:xfrm>
          <a:prstGeom prst="rect">
            <a:avLst/>
          </a:prstGeom>
        </p:spPr>
      </p:pic>
    </p:spTree>
    <p:extLst>
      <p:ext uri="{BB962C8B-B14F-4D97-AF65-F5344CB8AC3E}">
        <p14:creationId xmlns:p14="http://schemas.microsoft.com/office/powerpoint/2010/main" val="102213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DF18-971E-4C5E-A2DE-C4AC59C25698}"/>
              </a:ext>
            </a:extLst>
          </p:cNvPr>
          <p:cNvSpPr>
            <a:spLocks noGrp="1"/>
          </p:cNvSpPr>
          <p:nvPr>
            <p:ph type="title" idx="4294967295"/>
          </p:nvPr>
        </p:nvSpPr>
        <p:spPr>
          <a:xfrm>
            <a:off x="682009" y="524899"/>
            <a:ext cx="3713163" cy="5937250"/>
          </a:xfrm>
          <a:solidFill>
            <a:schemeClr val="tx2"/>
          </a:solidFill>
        </p:spPr>
        <p:txBody>
          <a:bodyPr vert="horz" anchor="ctr">
            <a:noAutofit/>
          </a:bodyPr>
          <a:lstStyle/>
          <a:p>
            <a:r>
              <a:rPr lang="en-US" sz="2200">
                <a:solidFill>
                  <a:schemeClr val="bg1"/>
                </a:solidFill>
                <a:latin typeface="Gill Sans MT" panose="020B0502020104020203" pitchFamily="34" charset="0"/>
              </a:rPr>
              <a:t>The Housing Alliance is a statewide coalition working to provide </a:t>
            </a:r>
            <a:r>
              <a:rPr lang="en-US" sz="2200" b="1" i="1">
                <a:solidFill>
                  <a:schemeClr val="bg1"/>
                </a:solidFill>
                <a:latin typeface="Gill Sans MT" panose="020B0502020104020203" pitchFamily="34" charset="0"/>
              </a:rPr>
              <a:t>LEADERSHIP</a:t>
            </a:r>
            <a:r>
              <a:rPr lang="en-US" sz="2200">
                <a:solidFill>
                  <a:schemeClr val="bg1"/>
                </a:solidFill>
                <a:latin typeface="Gill Sans MT" panose="020B0502020104020203" pitchFamily="34" charset="0"/>
              </a:rPr>
              <a:t> and a </a:t>
            </a:r>
            <a:r>
              <a:rPr lang="en-US" sz="2200" b="1" i="1">
                <a:solidFill>
                  <a:schemeClr val="bg1"/>
                </a:solidFill>
                <a:latin typeface="Gill Sans MT" panose="020B0502020104020203" pitchFamily="34" charset="0"/>
              </a:rPr>
              <a:t>COMMON VOICE</a:t>
            </a:r>
            <a:r>
              <a:rPr lang="en-US" sz="2200">
                <a:solidFill>
                  <a:schemeClr val="bg1"/>
                </a:solidFill>
                <a:latin typeface="Gill Sans MT" panose="020B0502020104020203" pitchFamily="34" charset="0"/>
              </a:rPr>
              <a:t> for policies, practices and resources to ensure that all Pennsylvanians, especially those with low incomes, have access to safe, decent and affordable homes.</a:t>
            </a:r>
            <a:br>
              <a:rPr lang="en-US" sz="2200">
                <a:solidFill>
                  <a:schemeClr val="bg1"/>
                </a:solidFill>
                <a:latin typeface="Gill Sans MT" panose="020B0502020104020203" pitchFamily="34" charset="0"/>
              </a:rPr>
            </a:br>
            <a:br>
              <a:rPr lang="en-US" sz="2200">
                <a:solidFill>
                  <a:schemeClr val="bg1"/>
                </a:solidFill>
                <a:latin typeface="Gill Sans MT" panose="020B0502020104020203" pitchFamily="34" charset="0"/>
              </a:rPr>
            </a:br>
            <a:r>
              <a:rPr lang="en-US" sz="2200">
                <a:solidFill>
                  <a:schemeClr val="bg1"/>
                </a:solidFill>
                <a:latin typeface="Gill Sans MT" panose="020B0502020104020203" pitchFamily="34" charset="0"/>
              </a:rPr>
              <a:t>We promote common-sense solutions to balance Pennsylvania's housing market and </a:t>
            </a:r>
            <a:r>
              <a:rPr lang="en-US" sz="2200" b="1" i="1">
                <a:solidFill>
                  <a:schemeClr val="bg1"/>
                </a:solidFill>
                <a:latin typeface="Gill Sans MT" panose="020B0502020104020203" pitchFamily="34" charset="0"/>
              </a:rPr>
              <a:t>INCREASE THE SUPPLY OF SAFE, DECENT HOMES </a:t>
            </a:r>
            <a:r>
              <a:rPr lang="en-US" sz="2200">
                <a:solidFill>
                  <a:schemeClr val="bg1"/>
                </a:solidFill>
                <a:latin typeface="Gill Sans MT" panose="020B0502020104020203" pitchFamily="34" charset="0"/>
              </a:rPr>
              <a:t>for low-income people. </a:t>
            </a:r>
          </a:p>
        </p:txBody>
      </p:sp>
      <p:graphicFrame>
        <p:nvGraphicFramePr>
          <p:cNvPr id="5" name="Diagram 4"/>
          <p:cNvGraphicFramePr/>
          <p:nvPr/>
        </p:nvGraphicFramePr>
        <p:xfrm>
          <a:off x="4641798" y="524899"/>
          <a:ext cx="6777727" cy="4568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702782" y="5242095"/>
            <a:ext cx="4655761" cy="1200329"/>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CORE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Eviction Prevention     * Healthy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Affordable Rental        * Blight / Land Banks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Homelessness	       * Homeownership</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7018" y="1791945"/>
            <a:ext cx="1547285" cy="2034248"/>
          </a:xfrm>
          <a:prstGeom prst="rect">
            <a:avLst/>
          </a:prstGeom>
        </p:spPr>
      </p:pic>
    </p:spTree>
    <p:extLst>
      <p:ext uri="{BB962C8B-B14F-4D97-AF65-F5344CB8AC3E}">
        <p14:creationId xmlns:p14="http://schemas.microsoft.com/office/powerpoint/2010/main" val="418805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8AC4-BFCD-56E6-F07C-8EC990172ED7}"/>
              </a:ext>
            </a:extLst>
          </p:cNvPr>
          <p:cNvSpPr>
            <a:spLocks noGrp="1"/>
          </p:cNvSpPr>
          <p:nvPr>
            <p:ph type="title"/>
          </p:nvPr>
        </p:nvSpPr>
        <p:spPr/>
        <p:txBody>
          <a:bodyPr/>
          <a:lstStyle/>
          <a:p>
            <a:r>
              <a:rPr lang="en-US" dirty="0"/>
              <a:t>What We Do</a:t>
            </a:r>
          </a:p>
        </p:txBody>
      </p:sp>
      <p:graphicFrame>
        <p:nvGraphicFramePr>
          <p:cNvPr id="6" name="Content Placeholder 5">
            <a:extLst>
              <a:ext uri="{FF2B5EF4-FFF2-40B4-BE49-F238E27FC236}">
                <a16:creationId xmlns:a16="http://schemas.microsoft.com/office/drawing/2014/main" id="{1138E194-692A-0D18-903D-FE85EAF70A4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28A7753-D46E-41DD-111F-39D809FF0E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7E629-3192-455D-AF9D-2051BA73F86B}" type="slidenum">
              <a:rPr kumimoji="0" lang="en-US" sz="1200" b="0" i="0" u="none" strike="noStrike" kern="1200" cap="none" spc="0" normalizeH="0" baseline="0" noProof="0" smtClean="0">
                <a:ln>
                  <a:noFill/>
                </a:ln>
                <a:solidFill>
                  <a:prstClr val="black"/>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Lato"/>
              <a:ea typeface="+mn-ea"/>
              <a:cs typeface="+mn-cs"/>
            </a:endParaRPr>
          </a:p>
        </p:txBody>
      </p:sp>
    </p:spTree>
    <p:extLst>
      <p:ext uri="{BB962C8B-B14F-4D97-AF65-F5344CB8AC3E}">
        <p14:creationId xmlns:p14="http://schemas.microsoft.com/office/powerpoint/2010/main" val="2089039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AAD70B-9ABD-C0D5-D4EA-D35E73ED38D3}"/>
              </a:ext>
            </a:extLst>
          </p:cNvPr>
          <p:cNvSpPr>
            <a:spLocks noGrp="1"/>
          </p:cNvSpPr>
          <p:nvPr>
            <p:ph idx="1"/>
          </p:nvPr>
        </p:nvSpPr>
        <p:spPr>
          <a:xfrm>
            <a:off x="483296" y="1894518"/>
            <a:ext cx="10515600" cy="4351338"/>
          </a:xfrm>
        </p:spPr>
        <p:txBody>
          <a:bodyPr/>
          <a:lstStyle/>
          <a:p>
            <a:r>
              <a:rPr lang="en-US" sz="2400" dirty="0" err="1">
                <a:solidFill>
                  <a:schemeClr val="tx2"/>
                </a:solidFill>
              </a:rPr>
              <a:t>OHOVotes</a:t>
            </a:r>
            <a:r>
              <a:rPr lang="en-US" sz="2400" dirty="0">
                <a:solidFill>
                  <a:schemeClr val="tx2"/>
                </a:solidFill>
              </a:rPr>
              <a:t> will increase state and local organizations’ capacity to conduct nonpartisan local voter engagement efforts targeting low-income renters through: </a:t>
            </a:r>
          </a:p>
          <a:p>
            <a:pPr lvl="1"/>
            <a:r>
              <a:rPr lang="en-US" dirty="0">
                <a:solidFill>
                  <a:schemeClr val="tx2"/>
                </a:solidFill>
              </a:rPr>
              <a:t>Voter registration</a:t>
            </a:r>
          </a:p>
          <a:p>
            <a:pPr lvl="1"/>
            <a:r>
              <a:rPr lang="en-US" dirty="0">
                <a:solidFill>
                  <a:schemeClr val="tx2"/>
                </a:solidFill>
              </a:rPr>
              <a:t>Voter education</a:t>
            </a:r>
          </a:p>
          <a:p>
            <a:pPr lvl="1"/>
            <a:r>
              <a:rPr lang="en-US" dirty="0">
                <a:solidFill>
                  <a:schemeClr val="tx2"/>
                </a:solidFill>
              </a:rPr>
              <a:t>Voter mobilization</a:t>
            </a:r>
          </a:p>
          <a:p>
            <a:pPr lvl="1"/>
            <a:r>
              <a:rPr lang="en-US" dirty="0">
                <a:solidFill>
                  <a:schemeClr val="tx2"/>
                </a:solidFill>
              </a:rPr>
              <a:t>Voter protection</a:t>
            </a:r>
          </a:p>
          <a:p>
            <a:endParaRPr lang="en-US" dirty="0"/>
          </a:p>
        </p:txBody>
      </p:sp>
      <p:sp>
        <p:nvSpPr>
          <p:cNvPr id="3" name="Title 2">
            <a:extLst>
              <a:ext uri="{FF2B5EF4-FFF2-40B4-BE49-F238E27FC236}">
                <a16:creationId xmlns:a16="http://schemas.microsoft.com/office/drawing/2014/main" id="{315D9013-E09E-7B23-FFE8-496E93969CB0}"/>
              </a:ext>
            </a:extLst>
          </p:cNvPr>
          <p:cNvSpPr>
            <a:spLocks noGrp="1"/>
          </p:cNvSpPr>
          <p:nvPr>
            <p:ph type="title"/>
          </p:nvPr>
        </p:nvSpPr>
        <p:spPr>
          <a:xfrm>
            <a:off x="1259598" y="0"/>
            <a:ext cx="10932400" cy="1325563"/>
          </a:xfrm>
        </p:spPr>
        <p:txBody>
          <a:bodyPr/>
          <a:lstStyle/>
          <a:p>
            <a:r>
              <a:rPr lang="en-US"/>
              <a:t>Our Homes Our Votes 2024</a:t>
            </a:r>
          </a:p>
        </p:txBody>
      </p:sp>
      <p:pic>
        <p:nvPicPr>
          <p:cNvPr id="4" name="Picture 3" descr="A red and blue sign with stars&#10;&#10;Description automatically generated">
            <a:extLst>
              <a:ext uri="{FF2B5EF4-FFF2-40B4-BE49-F238E27FC236}">
                <a16:creationId xmlns:a16="http://schemas.microsoft.com/office/drawing/2014/main" id="{4DC69481-50A9-36C9-4E6A-80E04B9B4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568" y="4070226"/>
            <a:ext cx="3172917" cy="2009514"/>
          </a:xfrm>
          <a:prstGeom prst="rect">
            <a:avLst/>
          </a:prstGeom>
        </p:spPr>
      </p:pic>
    </p:spTree>
    <p:extLst>
      <p:ext uri="{BB962C8B-B14F-4D97-AF65-F5344CB8AC3E}">
        <p14:creationId xmlns:p14="http://schemas.microsoft.com/office/powerpoint/2010/main" val="273794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8EC000A9-11D5-CE8E-D274-250E99589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 y="1956955"/>
            <a:ext cx="8886825" cy="47244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E550529A-F209-28E5-248C-E1A81517E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032" y="1512398"/>
            <a:ext cx="4223277" cy="1139824"/>
          </a:xfrm>
          <a:prstGeom prst="rect">
            <a:avLst/>
          </a:prstGeom>
        </p:spPr>
      </p:pic>
      <p:sp>
        <p:nvSpPr>
          <p:cNvPr id="3" name="Title 2">
            <a:extLst>
              <a:ext uri="{FF2B5EF4-FFF2-40B4-BE49-F238E27FC236}">
                <a16:creationId xmlns:a16="http://schemas.microsoft.com/office/drawing/2014/main" id="{2D51DA9E-4DEA-485A-9983-AE01C6AD7E0A}"/>
              </a:ext>
            </a:extLst>
          </p:cNvPr>
          <p:cNvSpPr>
            <a:spLocks noGrp="1"/>
          </p:cNvSpPr>
          <p:nvPr>
            <p:ph type="title"/>
          </p:nvPr>
        </p:nvSpPr>
        <p:spPr/>
        <p:txBody>
          <a:bodyPr/>
          <a:lstStyle/>
          <a:p>
            <a:r>
              <a:rPr lang="en-US"/>
              <a:t>Why?</a:t>
            </a:r>
          </a:p>
        </p:txBody>
      </p:sp>
    </p:spTree>
    <p:extLst>
      <p:ext uri="{BB962C8B-B14F-4D97-AF65-F5344CB8AC3E}">
        <p14:creationId xmlns:p14="http://schemas.microsoft.com/office/powerpoint/2010/main" val="143083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HAPA2020">
      <a:dk1>
        <a:sysClr val="windowText" lastClr="000000"/>
      </a:dk1>
      <a:lt1>
        <a:sysClr val="window" lastClr="FFFFFF"/>
      </a:lt1>
      <a:dk2>
        <a:srgbClr val="003767"/>
      </a:dk2>
      <a:lt2>
        <a:srgbClr val="C9C9D3"/>
      </a:lt2>
      <a:accent1>
        <a:srgbClr val="F59F1A"/>
      </a:accent1>
      <a:accent2>
        <a:srgbClr val="003767"/>
      </a:accent2>
      <a:accent3>
        <a:srgbClr val="FBCF25"/>
      </a:accent3>
      <a:accent4>
        <a:srgbClr val="DB5A25"/>
      </a:accent4>
      <a:accent5>
        <a:srgbClr val="C9C9D3"/>
      </a:accent5>
      <a:accent6>
        <a:srgbClr val="FFF4DB"/>
      </a:accent6>
      <a:hlink>
        <a:srgbClr val="003767"/>
      </a:hlink>
      <a:folHlink>
        <a:srgbClr val="F59F1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APA2020Theme">
  <a:themeElements>
    <a:clrScheme name="HAPA2020">
      <a:dk1>
        <a:sysClr val="windowText" lastClr="000000"/>
      </a:dk1>
      <a:lt1>
        <a:sysClr val="window" lastClr="FFFFFF"/>
      </a:lt1>
      <a:dk2>
        <a:srgbClr val="003767"/>
      </a:dk2>
      <a:lt2>
        <a:srgbClr val="C9C9D3"/>
      </a:lt2>
      <a:accent1>
        <a:srgbClr val="F59F1A"/>
      </a:accent1>
      <a:accent2>
        <a:srgbClr val="003767"/>
      </a:accent2>
      <a:accent3>
        <a:srgbClr val="FBCF25"/>
      </a:accent3>
      <a:accent4>
        <a:srgbClr val="DB5A25"/>
      </a:accent4>
      <a:accent5>
        <a:srgbClr val="C9C9D3"/>
      </a:accent5>
      <a:accent6>
        <a:srgbClr val="FFF4DB"/>
      </a:accent6>
      <a:hlink>
        <a:srgbClr val="003767"/>
      </a:hlink>
      <a:folHlink>
        <a:srgbClr val="F59F1A"/>
      </a:folHlink>
    </a:clrScheme>
    <a:fontScheme name="HAPA2020">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4FD10FFA4B8B478B5186EC042918B3" ma:contentTypeVersion="4" ma:contentTypeDescription="Create a new document." ma:contentTypeScope="" ma:versionID="8ca88d0b7f95d3ed315f1cc6c2d18507">
  <xsd:schema xmlns:xsd="http://www.w3.org/2001/XMLSchema" xmlns:xs="http://www.w3.org/2001/XMLSchema" xmlns:p="http://schemas.microsoft.com/office/2006/metadata/properties" xmlns:ns2="adaa944d-1e3d-4e13-bf4a-02b4fe13da85" targetNamespace="http://schemas.microsoft.com/office/2006/metadata/properties" ma:root="true" ma:fieldsID="e7f660330e7fec2151bc605d973b3e18" ns2:_="">
    <xsd:import namespace="adaa944d-1e3d-4e13-bf4a-02b4fe13da8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aa944d-1e3d-4e13-bf4a-02b4fe13d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AB7B93-A9C7-4899-A1F5-F927052154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aa944d-1e3d-4e13-bf4a-02b4fe13da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01ECBD-051C-4268-A9B3-18A8F43280F0}">
  <ds:schemaRefs>
    <ds:schemaRef ds:uri="http://purl.org/dc/terms/"/>
    <ds:schemaRef ds:uri="http://schemas.openxmlformats.org/package/2006/metadata/core-properties"/>
    <ds:schemaRef ds:uri="http://purl.org/dc/dcmitype/"/>
    <ds:schemaRef ds:uri="http://schemas.microsoft.com/office/infopath/2007/PartnerControls"/>
    <ds:schemaRef ds:uri="adaa944d-1e3d-4e13-bf4a-02b4fe13da85"/>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FFFAE7D-814A-44B6-AC59-85CE56FEBB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159</TotalTime>
  <Words>2372</Words>
  <Application>Microsoft Office PowerPoint</Application>
  <PresentationFormat>Widescreen</PresentationFormat>
  <Paragraphs>331</Paragraphs>
  <Slides>39</Slides>
  <Notes>27</Notes>
  <HiddenSlides>0</HiddenSlides>
  <MMClips>0</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62" baseType="lpstr">
      <vt:lpstr>Aptos</vt:lpstr>
      <vt:lpstr>Aptos Black</vt:lpstr>
      <vt:lpstr>Aptos Display</vt:lpstr>
      <vt:lpstr>Aptos Narrow</vt:lpstr>
      <vt:lpstr>Arial</vt:lpstr>
      <vt:lpstr>Arial Narrow</vt:lpstr>
      <vt:lpstr>Calibri</vt:lpstr>
      <vt:lpstr>Calibri Light</vt:lpstr>
      <vt:lpstr>Courier New</vt:lpstr>
      <vt:lpstr>Gill Sans MT</vt:lpstr>
      <vt:lpstr>Lato</vt:lpstr>
      <vt:lpstr>Lato Black</vt:lpstr>
      <vt:lpstr>Lato Light</vt:lpstr>
      <vt:lpstr>OpenSans</vt:lpstr>
      <vt:lpstr>Poppins</vt:lpstr>
      <vt:lpstr>Segoe UI</vt:lpstr>
      <vt:lpstr>Symbol</vt:lpstr>
      <vt:lpstr>Wingdings</vt:lpstr>
      <vt:lpstr>office theme</vt:lpstr>
      <vt:lpstr>1_Office Theme</vt:lpstr>
      <vt:lpstr>Custom Design</vt:lpstr>
      <vt:lpstr>1_HAPA2020Theme</vt:lpstr>
      <vt:lpstr>Acrobat Document</vt:lpstr>
      <vt:lpstr>PowerPoint Presentation</vt:lpstr>
      <vt:lpstr>PowerPoint Presentation</vt:lpstr>
      <vt:lpstr>PowerPoint Presentation</vt:lpstr>
      <vt:lpstr>PowerPoint Presentation</vt:lpstr>
      <vt:lpstr>PowerPoint Presentation</vt:lpstr>
      <vt:lpstr>The Housing Alliance is a statewide coalition working to provide LEADERSHIP and a COMMON VOICE for policies, practices and resources to ensure that all Pennsylvanians, especially those with low incomes, have access to safe, decent and affordable homes.  We promote common-sense solutions to balance Pennsylvania's housing market and INCREASE THE SUPPLY OF SAFE, DECENT HOMES for low-income people. </vt:lpstr>
      <vt:lpstr>What We Do</vt:lpstr>
      <vt:lpstr>Our Homes Our Votes 2024</vt:lpstr>
      <vt:lpstr>Why?</vt:lpstr>
      <vt:lpstr>Why?</vt:lpstr>
      <vt:lpstr>The Rules: What Can Nonprofits Do?</vt:lpstr>
      <vt:lpstr>What Can Nonprofits Do?</vt:lpstr>
      <vt:lpstr>What Can’t Nonprofits Do?</vt:lpstr>
      <vt:lpstr>What Can Housing Authorities do?</vt:lpstr>
      <vt:lpstr>Partnering with the Housing Alliance of PA:  What Will We Do Together?</vt:lpstr>
      <vt:lpstr>What Will We Do Together?</vt:lpstr>
      <vt:lpstr>Strategies &amp; Tips for Education &amp; Engagement</vt:lpstr>
      <vt:lpstr>Talking to Voters</vt:lpstr>
      <vt:lpstr>PowerPoint Presentation</vt:lpstr>
      <vt:lpstr>Civic Holidays</vt:lpstr>
      <vt:lpstr>Voter Engagement Kits</vt:lpstr>
      <vt:lpstr>Resources</vt:lpstr>
      <vt:lpstr>Important Election Dates</vt:lpstr>
      <vt:lpstr>Nearly 16,000 mail ballots were rejected in PA in April </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Ground Example</vt:lpstr>
      <vt:lpstr>On the Ground Example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Maggie Walters</cp:lastModifiedBy>
  <cp:revision>1</cp:revision>
  <dcterms:created xsi:type="dcterms:W3CDTF">2024-09-20T14:49:24Z</dcterms:created>
  <dcterms:modified xsi:type="dcterms:W3CDTF">2024-09-23T13:16:00Z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0x010100BC4FD10FFA4B8B478B5186EC042918B3</vt:lpwstr>
  </property>
</Properties>
</file>