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1"/>
  </p:notesMasterIdLst>
  <p:handoutMasterIdLst>
    <p:handoutMasterId r:id="rId32"/>
  </p:handoutMasterIdLst>
  <p:sldIdLst>
    <p:sldId id="256" r:id="rId5"/>
    <p:sldId id="286" r:id="rId6"/>
    <p:sldId id="258" r:id="rId7"/>
    <p:sldId id="259" r:id="rId8"/>
    <p:sldId id="260" r:id="rId9"/>
    <p:sldId id="257" r:id="rId10"/>
    <p:sldId id="268" r:id="rId11"/>
    <p:sldId id="261" r:id="rId12"/>
    <p:sldId id="262" r:id="rId13"/>
    <p:sldId id="263" r:id="rId14"/>
    <p:sldId id="264" r:id="rId15"/>
    <p:sldId id="265" r:id="rId16"/>
    <p:sldId id="280" r:id="rId17"/>
    <p:sldId id="281" r:id="rId18"/>
    <p:sldId id="282" r:id="rId19"/>
    <p:sldId id="283" r:id="rId20"/>
    <p:sldId id="279" r:id="rId21"/>
    <p:sldId id="278" r:id="rId22"/>
    <p:sldId id="277" r:id="rId23"/>
    <p:sldId id="269" r:id="rId24"/>
    <p:sldId id="270" r:id="rId25"/>
    <p:sldId id="271" r:id="rId26"/>
    <p:sldId id="273" r:id="rId27"/>
    <p:sldId id="284" r:id="rId28"/>
    <p:sldId id="274" r:id="rId29"/>
    <p:sldId id="276"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4" d="100"/>
          <a:sy n="104" d="100"/>
        </p:scale>
        <p:origin x="114" y="120"/>
      </p:cViewPr>
      <p:guideLst>
        <p:guide orient="horz" pos="2160"/>
        <p:guide pos="3840"/>
      </p:guideLst>
    </p:cSldViewPr>
  </p:slideViewPr>
  <p:notesTextViewPr>
    <p:cViewPr>
      <p:scale>
        <a:sx n="1" d="1"/>
        <a:sy n="1" d="1"/>
      </p:scale>
      <p:origin x="0" y="0"/>
    </p:cViewPr>
  </p:notesTextViewPr>
  <p:notesViewPr>
    <p:cSldViewPr snapToGrid="0">
      <p:cViewPr varScale="1">
        <p:scale>
          <a:sx n="84" d="100"/>
          <a:sy n="84" d="100"/>
        </p:scale>
        <p:origin x="3912" y="9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0209C23-E6B0-50BA-51B3-B9D88BB0703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5A7A5ADA-58A7-6BDF-DE41-E329CC3459F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4B469F5-5456-4AB7-83F5-FA3D0D780F27}" type="datetimeFigureOut">
              <a:rPr lang="en-US" smtClean="0"/>
              <a:t>8/10/2026</a:t>
            </a:fld>
            <a:endParaRPr lang="en-US"/>
          </a:p>
        </p:txBody>
      </p:sp>
      <p:sp>
        <p:nvSpPr>
          <p:cNvPr id="4" name="Footer Placeholder 3">
            <a:extLst>
              <a:ext uri="{FF2B5EF4-FFF2-40B4-BE49-F238E27FC236}">
                <a16:creationId xmlns:a16="http://schemas.microsoft.com/office/drawing/2014/main" id="{689BA7C1-7104-71CB-DF21-08D0986ADF1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A7C3B9C-50AA-DEE5-2AC8-7C227CFAF71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B1DB64D-59F7-46CA-A6DF-CB8C9B5F69F7}" type="slidenum">
              <a:rPr lang="en-US" smtClean="0"/>
              <a:t>‹#›</a:t>
            </a:fld>
            <a:endParaRPr lang="en-US"/>
          </a:p>
        </p:txBody>
      </p:sp>
    </p:spTree>
    <p:extLst>
      <p:ext uri="{BB962C8B-B14F-4D97-AF65-F5344CB8AC3E}">
        <p14:creationId xmlns:p14="http://schemas.microsoft.com/office/powerpoint/2010/main" val="7574180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593C4F6-F90B-420E-BB07-DF7C98F8D688}" type="datetimeFigureOut">
              <a:rPr lang="en-US" smtClean="0"/>
              <a:t>8/10/2026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E64EBC-C8A2-4504-9713-F8076C291DE8}" type="slidenum">
              <a:rPr lang="en-US" smtClean="0"/>
              <a:t>‹#›</a:t>
            </a:fld>
            <a:endParaRPr lang="en-US"/>
          </a:p>
        </p:txBody>
      </p:sp>
    </p:spTree>
    <p:extLst>
      <p:ext uri="{BB962C8B-B14F-4D97-AF65-F5344CB8AC3E}">
        <p14:creationId xmlns:p14="http://schemas.microsoft.com/office/powerpoint/2010/main" val="24400797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1" kern="1200">
                <a:effectLst/>
              </a:rPr>
              <a:t>What does it mean for a community to shine bright?</a:t>
            </a:r>
            <a:endParaRPr lang="en-US" i="1"/>
          </a:p>
          <a:p>
            <a:endParaRPr lang="en-US" i="1"/>
          </a:p>
          <a:p>
            <a:r>
              <a:rPr lang="en-US" b="0" i="0" kern="1200">
                <a:effectLst/>
              </a:rPr>
              <a:t>It means a child walks into their first day of school</a:t>
            </a:r>
            <a:r>
              <a:rPr lang="en-US"/>
              <a:t>,</a:t>
            </a:r>
            <a:r>
              <a:rPr lang="en-US" b="0" i="0" kern="1200">
                <a:effectLst/>
              </a:rPr>
              <a:t> ready to succeed. </a:t>
            </a:r>
            <a:endParaRPr lang="en-US"/>
          </a:p>
          <a:p>
            <a:r>
              <a:rPr lang="en-US" b="0" i="0" kern="1200">
                <a:effectLst/>
              </a:rPr>
              <a:t>It means a family facing a crisis finds someone who picks up the phone. </a:t>
            </a:r>
            <a:endParaRPr lang="en-US"/>
          </a:p>
          <a:p>
            <a:r>
              <a:rPr lang="en-US" b="0" i="0" kern="1200">
                <a:effectLst/>
              </a:rPr>
              <a:t>It means a neighbor going through a rough patch finds a path back to stability.</a:t>
            </a:r>
            <a:endParaRPr lang="en-US"/>
          </a:p>
        </p:txBody>
      </p:sp>
      <p:sp>
        <p:nvSpPr>
          <p:cNvPr id="4" name="Slide Number Placeholder 3"/>
          <p:cNvSpPr>
            <a:spLocks noGrp="1"/>
          </p:cNvSpPr>
          <p:nvPr>
            <p:ph type="sldNum" sz="quarter" idx="5"/>
          </p:nvPr>
        </p:nvSpPr>
        <p:spPr/>
        <p:txBody>
          <a:bodyPr/>
          <a:lstStyle/>
          <a:p>
            <a:fld id="{E5E64EBC-C8A2-4504-9713-F8076C291DE8}" type="slidenum">
              <a:rPr lang="en-US" smtClean="0"/>
              <a:t>1</a:t>
            </a:fld>
            <a:endParaRPr lang="en-US"/>
          </a:p>
        </p:txBody>
      </p:sp>
    </p:spTree>
    <p:extLst>
      <p:ext uri="{BB962C8B-B14F-4D97-AF65-F5344CB8AC3E}">
        <p14:creationId xmlns:p14="http://schemas.microsoft.com/office/powerpoint/2010/main" val="31403659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quality pre-school that supports kindergarten readiness;</a:t>
            </a: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E5E64EBC-C8A2-4504-9713-F8076C291DE8}" type="slidenum">
              <a:rPr lang="en-US" smtClean="0"/>
              <a:t>11</a:t>
            </a:fld>
            <a:endParaRPr lang="en-US"/>
          </a:p>
        </p:txBody>
      </p:sp>
    </p:spTree>
    <p:extLst>
      <p:ext uri="{BB962C8B-B14F-4D97-AF65-F5344CB8AC3E}">
        <p14:creationId xmlns:p14="http://schemas.microsoft.com/office/powerpoint/2010/main" val="19592869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and programming that provides academic support and recreational activities past the end of the traditional school day.</a:t>
            </a:r>
          </a:p>
          <a:p>
            <a:endParaRPr lang="en-US"/>
          </a:p>
        </p:txBody>
      </p:sp>
      <p:sp>
        <p:nvSpPr>
          <p:cNvPr id="4" name="Slide Number Placeholder 3"/>
          <p:cNvSpPr>
            <a:spLocks noGrp="1"/>
          </p:cNvSpPr>
          <p:nvPr>
            <p:ph type="sldNum" sz="quarter" idx="5"/>
          </p:nvPr>
        </p:nvSpPr>
        <p:spPr/>
        <p:txBody>
          <a:bodyPr/>
          <a:lstStyle/>
          <a:p>
            <a:fld id="{E5E64EBC-C8A2-4504-9713-F8076C291DE8}" type="slidenum">
              <a:rPr lang="en-US" smtClean="0"/>
              <a:t>12</a:t>
            </a:fld>
            <a:endParaRPr lang="en-US"/>
          </a:p>
        </p:txBody>
      </p:sp>
    </p:spTree>
    <p:extLst>
      <p:ext uri="{BB962C8B-B14F-4D97-AF65-F5344CB8AC3E}">
        <p14:creationId xmlns:p14="http://schemas.microsoft.com/office/powerpoint/2010/main" val="28426796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0" i="0" kern="1200">
                <a:solidFill>
                  <a:schemeClr val="tx1"/>
                </a:solidFill>
                <a:effectLst/>
                <a:latin typeface="+mn-lt"/>
                <a:ea typeface="+mn-ea"/>
                <a:cs typeface="+mn-cs"/>
              </a:rPr>
              <a:t>Our real superpower is </a:t>
            </a:r>
            <a:r>
              <a:rPr lang="en-US" sz="1200" b="1" i="0" kern="1200">
                <a:solidFill>
                  <a:schemeClr val="tx1"/>
                </a:solidFill>
                <a:effectLst/>
                <a:latin typeface="+mn-lt"/>
                <a:ea typeface="+mn-ea"/>
                <a:cs typeface="+mn-cs"/>
              </a:rPr>
              <a:t>more</a:t>
            </a:r>
            <a:r>
              <a:rPr lang="en-US" sz="1200" b="0" i="0" kern="1200">
                <a:solidFill>
                  <a:schemeClr val="tx1"/>
                </a:solidFill>
                <a:effectLst/>
                <a:latin typeface="+mn-lt"/>
                <a:ea typeface="+mn-ea"/>
                <a:cs typeface="+mn-cs"/>
              </a:rPr>
              <a:t> just funding - it's </a:t>
            </a:r>
            <a:r>
              <a:rPr lang="en-US" sz="1200" b="0" i="1" kern="1200">
                <a:solidFill>
                  <a:schemeClr val="tx1"/>
                </a:solidFill>
                <a:effectLst/>
                <a:latin typeface="+mn-lt"/>
                <a:ea typeface="+mn-ea"/>
                <a:cs typeface="+mn-cs"/>
              </a:rPr>
              <a:t>connection</a:t>
            </a:r>
            <a:r>
              <a:rPr lang="en-US" sz="1200" b="0" i="0" kern="1200">
                <a:solidFill>
                  <a:schemeClr val="tx1"/>
                </a:solidFill>
                <a:effectLst/>
                <a:latin typeface="+mn-lt"/>
                <a:ea typeface="+mn-ea"/>
                <a:cs typeface="+mn-cs"/>
              </a:rPr>
              <a:t>. </a:t>
            </a:r>
            <a:endParaRPr lang="en-US"/>
          </a:p>
        </p:txBody>
      </p:sp>
      <p:sp>
        <p:nvSpPr>
          <p:cNvPr id="4" name="Slide Number Placeholder 3"/>
          <p:cNvSpPr>
            <a:spLocks noGrp="1"/>
          </p:cNvSpPr>
          <p:nvPr>
            <p:ph type="sldNum" sz="quarter" idx="5"/>
          </p:nvPr>
        </p:nvSpPr>
        <p:spPr/>
        <p:txBody>
          <a:bodyPr/>
          <a:lstStyle/>
          <a:p>
            <a:fld id="{E5E64EBC-C8A2-4504-9713-F8076C291DE8}" type="slidenum">
              <a:rPr lang="en-US" smtClean="0"/>
              <a:t>13</a:t>
            </a:fld>
            <a:endParaRPr lang="en-US"/>
          </a:p>
        </p:txBody>
      </p:sp>
    </p:spTree>
    <p:extLst>
      <p:ext uri="{BB962C8B-B14F-4D97-AF65-F5344CB8AC3E}">
        <p14:creationId xmlns:p14="http://schemas.microsoft.com/office/powerpoint/2010/main" val="7834810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 bring people, organizations and resources together to solve problems that no single organization could solve alone. </a:t>
            </a:r>
            <a:endParaRPr lang="en-US">
              <a:solidFill>
                <a:srgbClr val="444444"/>
              </a:solidFill>
            </a:endParaRPr>
          </a:p>
          <a:p>
            <a:endParaRPr lang="en-US">
              <a:solidFill>
                <a:srgbClr val="444444"/>
              </a:solidFill>
            </a:endParaRP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E5E64EBC-C8A2-4504-9713-F8076C291DE8}" type="slidenum">
              <a:rPr lang="en-US" smtClean="0"/>
              <a:t>14</a:t>
            </a:fld>
            <a:endParaRPr lang="en-US"/>
          </a:p>
        </p:txBody>
      </p:sp>
    </p:spTree>
    <p:extLst>
      <p:ext uri="{BB962C8B-B14F-4D97-AF65-F5344CB8AC3E}">
        <p14:creationId xmlns:p14="http://schemas.microsoft.com/office/powerpoint/2010/main" val="30127874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When a family faces hardship, when a child needs support, </a:t>
            </a:r>
          </a:p>
          <a:p>
            <a:r>
              <a:rPr lang="en-US"/>
              <a:t>when a community responds to an emergency, </a:t>
            </a:r>
            <a:endParaRPr lang="en-US">
              <a:latin typeface="Aptos"/>
              <a:ea typeface="Calibri"/>
              <a:cs typeface="Calibri"/>
            </a:endParaRPr>
          </a:p>
        </p:txBody>
      </p:sp>
      <p:sp>
        <p:nvSpPr>
          <p:cNvPr id="4" name="Slide Number Placeholder 3"/>
          <p:cNvSpPr>
            <a:spLocks noGrp="1"/>
          </p:cNvSpPr>
          <p:nvPr>
            <p:ph type="sldNum" sz="quarter" idx="5"/>
          </p:nvPr>
        </p:nvSpPr>
        <p:spPr/>
        <p:txBody>
          <a:bodyPr/>
          <a:lstStyle/>
          <a:p>
            <a:fld id="{E5E64EBC-C8A2-4504-9713-F8076C291DE8}" type="slidenum">
              <a:rPr lang="en-US" smtClean="0"/>
              <a:t>15</a:t>
            </a:fld>
            <a:endParaRPr lang="en-US"/>
          </a:p>
        </p:txBody>
      </p:sp>
    </p:spTree>
    <p:extLst>
      <p:ext uri="{BB962C8B-B14F-4D97-AF65-F5344CB8AC3E}">
        <p14:creationId xmlns:p14="http://schemas.microsoft.com/office/powerpoint/2010/main" val="4305782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United Way is often the reason help reaches </a:t>
            </a:r>
            <a:r>
              <a:rPr lang="en-US" b="1"/>
              <a:t>the people</a:t>
            </a:r>
            <a:r>
              <a:rPr lang="en-US"/>
              <a:t> who need it, right </a:t>
            </a:r>
            <a:r>
              <a:rPr lang="en-US" b="1"/>
              <a:t>when</a:t>
            </a:r>
            <a:r>
              <a:rPr lang="en-US"/>
              <a:t> they need it.</a:t>
            </a: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E5E64EBC-C8A2-4504-9713-F8076C291DE8}" type="slidenum">
              <a:rPr lang="en-US" smtClean="0"/>
              <a:t>16</a:t>
            </a:fld>
            <a:endParaRPr lang="en-US"/>
          </a:p>
        </p:txBody>
      </p:sp>
    </p:spTree>
    <p:extLst>
      <p:ext uri="{BB962C8B-B14F-4D97-AF65-F5344CB8AC3E}">
        <p14:creationId xmlns:p14="http://schemas.microsoft.com/office/powerpoint/2010/main" val="22486242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Let's check back in with the people you met earlier. People like </a:t>
            </a:r>
            <a:r>
              <a:rPr lang="en-US" b="1"/>
              <a:t>Flor</a:t>
            </a:r>
            <a:r>
              <a:rPr lang="en-US" b="1" i="0" kern="1200">
                <a:effectLst/>
              </a:rPr>
              <a:t> and</a:t>
            </a:r>
            <a:r>
              <a:rPr lang="en-US" b="1"/>
              <a:t> </a:t>
            </a:r>
            <a:r>
              <a:rPr lang="en-US" b="1" i="0" kern="1200">
                <a:effectLst/>
              </a:rPr>
              <a:t>Robert</a:t>
            </a:r>
            <a:r>
              <a:rPr lang="en-US" b="1"/>
              <a:t> - </a:t>
            </a:r>
            <a:r>
              <a:rPr lang="en-US"/>
              <a:t> </a:t>
            </a:r>
            <a:r>
              <a:rPr lang="en-US" b="0" i="0" kern="1200">
                <a:effectLst/>
              </a:rPr>
              <a:t>who</a:t>
            </a:r>
            <a:r>
              <a:rPr lang="en-US"/>
              <a:t>, like their neighbors and so many others affected by fires in the Lehigh Valley, are </a:t>
            </a:r>
            <a:r>
              <a:rPr lang="en-US" b="0" i="0" kern="1200">
                <a:effectLst/>
              </a:rPr>
              <a:t>on the road</a:t>
            </a:r>
            <a:r>
              <a:rPr lang="en-US"/>
              <a:t> </a:t>
            </a:r>
            <a:r>
              <a:rPr lang="en-US" b="0" i="0" kern="1200">
                <a:effectLst/>
              </a:rPr>
              <a:t>to </a:t>
            </a:r>
            <a:r>
              <a:rPr lang="en-US"/>
              <a:t>rebuilding </a:t>
            </a:r>
            <a:r>
              <a:rPr lang="en-US" b="0" i="0" kern="1200">
                <a:effectLst/>
              </a:rPr>
              <a:t>their</a:t>
            </a:r>
            <a:r>
              <a:rPr lang="en-US"/>
              <a:t> </a:t>
            </a:r>
            <a:r>
              <a:rPr lang="en-US" b="0" i="0" kern="1200">
                <a:effectLst/>
              </a:rPr>
              <a:t>home</a:t>
            </a:r>
            <a:r>
              <a:rPr lang="en-US"/>
              <a:t> after receiving coordinated assistance through United Way and the help of many community organizations, businesses and individuals;</a:t>
            </a:r>
          </a:p>
          <a:p>
            <a:endParaRPr lang="en-US" sz="1200" b="0" i="0" kern="1200">
              <a:solidFill>
                <a:schemeClr val="tx1"/>
              </a:solidFill>
              <a:effectLst/>
              <a:latin typeface="+mn-lt"/>
            </a:endParaRPr>
          </a:p>
          <a:p>
            <a:pPr rtl="0"/>
            <a:endParaRPr lang="en-US" sz="1200" b="0" i="0" kern="1200">
              <a:solidFill>
                <a:schemeClr val="tx1"/>
              </a:solidFill>
              <a:effectLst/>
              <a:latin typeface="+mn-lt"/>
            </a:endParaRPr>
          </a:p>
          <a:p>
            <a:pPr rtl="0"/>
            <a:endParaRPr lang="en-US" sz="1200" b="0" i="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E5E64EBC-C8A2-4504-9713-F8076C291DE8}" type="slidenum">
              <a:rPr lang="en-US" smtClean="0"/>
              <a:t>17</a:t>
            </a:fld>
            <a:endParaRPr lang="en-US"/>
          </a:p>
        </p:txBody>
      </p:sp>
    </p:spTree>
    <p:extLst>
      <p:ext uri="{BB962C8B-B14F-4D97-AF65-F5344CB8AC3E}">
        <p14:creationId xmlns:p14="http://schemas.microsoft.com/office/powerpoint/2010/main" val="485255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And Lauren, who with her team at Bloom, is creating sustainable jobs for women (while also connecting people with resources to help navigate challenges) through the </a:t>
            </a:r>
            <a:r>
              <a:rPr lang="en-US" i="1"/>
              <a:t>Flourish </a:t>
            </a:r>
            <a:r>
              <a:rPr lang="en-US"/>
              <a:t>workforce development program – a fellowship established through United Way's existing partnership with PA 211.</a:t>
            </a:r>
          </a:p>
          <a:p>
            <a:endParaRPr lang="en-US"/>
          </a:p>
        </p:txBody>
      </p:sp>
      <p:sp>
        <p:nvSpPr>
          <p:cNvPr id="4" name="Slide Number Placeholder 3"/>
          <p:cNvSpPr>
            <a:spLocks noGrp="1"/>
          </p:cNvSpPr>
          <p:nvPr>
            <p:ph type="sldNum" sz="quarter" idx="5"/>
          </p:nvPr>
        </p:nvSpPr>
        <p:spPr/>
        <p:txBody>
          <a:bodyPr/>
          <a:lstStyle/>
          <a:p>
            <a:fld id="{E5E64EBC-C8A2-4504-9713-F8076C291DE8}" type="slidenum">
              <a:rPr lang="en-US" smtClean="0"/>
              <a:t>18</a:t>
            </a:fld>
            <a:endParaRPr lang="en-US"/>
          </a:p>
        </p:txBody>
      </p:sp>
    </p:spTree>
    <p:extLst>
      <p:ext uri="{BB962C8B-B14F-4D97-AF65-F5344CB8AC3E}">
        <p14:creationId xmlns:p14="http://schemas.microsoft.com/office/powerpoint/2010/main" val="655825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And students like Khloe, who now enjoys reading chapter books she once found challenging after the United Way Community Schools model brought additional resources that have allowed her and so many others to excel. Now she dreams of becoming a lawyer so she can help others.</a:t>
            </a:r>
          </a:p>
          <a:p>
            <a:r>
              <a:rPr lang="en-US" i="1">
                <a:solidFill>
                  <a:srgbClr val="C0392B"/>
                </a:solidFill>
              </a:rPr>
              <a:t>[Aside: In a few minutes, I'm going to tell you about a very cool opportunity you have this year to deepen your impact on education here in the Lehigh Valley.]</a:t>
            </a:r>
            <a:endParaRPr lang="en-US"/>
          </a:p>
          <a:p>
            <a:endParaRPr lang="en-US" i="1">
              <a:solidFill>
                <a:srgbClr val="C0392B"/>
              </a:solidFill>
            </a:endParaRPr>
          </a:p>
          <a:p>
            <a:r>
              <a:rPr lang="en-US"/>
              <a:t>These are not just stories. These are </a:t>
            </a:r>
            <a:r>
              <a:rPr lang="en-US" b="1"/>
              <a:t>lives changed!</a:t>
            </a:r>
            <a:r>
              <a:rPr lang="en-US"/>
              <a:t> And all of this is possible because people like you choose to get involved and invest in where you live.</a:t>
            </a:r>
          </a:p>
          <a:p>
            <a:endParaRPr lang="en-US"/>
          </a:p>
        </p:txBody>
      </p:sp>
      <p:sp>
        <p:nvSpPr>
          <p:cNvPr id="4" name="Slide Number Placeholder 3"/>
          <p:cNvSpPr>
            <a:spLocks noGrp="1"/>
          </p:cNvSpPr>
          <p:nvPr>
            <p:ph type="sldNum" sz="quarter" idx="5"/>
          </p:nvPr>
        </p:nvSpPr>
        <p:spPr/>
        <p:txBody>
          <a:bodyPr/>
          <a:lstStyle/>
          <a:p>
            <a:fld id="{E5E64EBC-C8A2-4504-9713-F8076C291DE8}" type="slidenum">
              <a:rPr lang="en-US" smtClean="0"/>
              <a:t>19</a:t>
            </a:fld>
            <a:endParaRPr lang="en-US"/>
          </a:p>
        </p:txBody>
      </p:sp>
    </p:spTree>
    <p:extLst>
      <p:ext uri="{BB962C8B-B14F-4D97-AF65-F5344CB8AC3E}">
        <p14:creationId xmlns:p14="http://schemas.microsoft.com/office/powerpoint/2010/main" val="34221590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0" i="0" kern="1200">
                <a:solidFill>
                  <a:schemeClr val="tx1"/>
                </a:solidFill>
                <a:effectLst/>
                <a:latin typeface="+mn-lt"/>
                <a:ea typeface="+mn-ea"/>
                <a:cs typeface="+mn-cs"/>
              </a:rPr>
              <a:t>So people often ask: why give through [Tocqueville Society / my workplace campaign]? </a:t>
            </a:r>
          </a:p>
          <a:p>
            <a:pPr rtl="0" fontAlgn="base"/>
            <a:endParaRPr lang="en-US" sz="1200" b="0" i="0" kern="1200">
              <a:solidFill>
                <a:schemeClr val="tx1"/>
              </a:solidFill>
              <a:effectLst/>
              <a:latin typeface="+mn-lt"/>
              <a:ea typeface="+mn-ea"/>
              <a:cs typeface="+mn-cs"/>
            </a:endParaRPr>
          </a:p>
          <a:p>
            <a:pPr rtl="0" fontAlgn="base"/>
            <a:r>
              <a:rPr lang="en-US" sz="1200" b="0" i="0" kern="1200">
                <a:solidFill>
                  <a:schemeClr val="tx1"/>
                </a:solidFill>
                <a:effectLst/>
                <a:latin typeface="+mn-lt"/>
                <a:ea typeface="+mn-ea"/>
                <a:cs typeface="+mn-cs"/>
              </a:rPr>
              <a:t>Why make a contribution / join a giving society/ make a corporate gift? </a:t>
            </a:r>
            <a:endParaRPr lang="en-US" sz="1200" b="0" i="0" kern="1200">
              <a:solidFill>
                <a:schemeClr val="tx1"/>
              </a:solidFill>
              <a:effectLst/>
              <a:latin typeface="+mn-lt"/>
            </a:endParaRPr>
          </a:p>
          <a:p>
            <a:pPr rtl="0" fontAlgn="base"/>
            <a:endParaRPr lang="en-US" sz="1200" b="0" i="0" kern="1200">
              <a:solidFill>
                <a:schemeClr val="tx1"/>
              </a:solidFill>
              <a:effectLst/>
              <a:latin typeface="+mn-lt"/>
              <a:ea typeface="+mn-ea"/>
              <a:cs typeface="+mn-cs"/>
            </a:endParaRPr>
          </a:p>
          <a:p>
            <a:pPr rtl="0" fontAlgn="base"/>
            <a:r>
              <a:rPr lang="en-US" sz="1200" b="0" i="0" kern="1200">
                <a:solidFill>
                  <a:schemeClr val="tx1"/>
                </a:solidFill>
                <a:effectLst/>
                <a:latin typeface="+mn-lt"/>
                <a:ea typeface="+mn-ea"/>
                <a:cs typeface="+mn-cs"/>
              </a:rPr>
              <a:t>The answer is simple: together, </a:t>
            </a:r>
            <a:r>
              <a:rPr lang="en-US" sz="1200" b="1" i="0" kern="1200">
                <a:solidFill>
                  <a:schemeClr val="tx1"/>
                </a:solidFill>
                <a:effectLst/>
                <a:latin typeface="+mn-lt"/>
                <a:ea typeface="+mn-ea"/>
                <a:cs typeface="+mn-cs"/>
              </a:rPr>
              <a:t>our collective impact is far greater</a:t>
            </a:r>
            <a:r>
              <a:rPr lang="en-US" sz="1200" b="0" i="0" kern="1200">
                <a:solidFill>
                  <a:schemeClr val="tx1"/>
                </a:solidFill>
                <a:effectLst/>
                <a:latin typeface="+mn-lt"/>
                <a:ea typeface="+mn-ea"/>
                <a:cs typeface="+mn-cs"/>
              </a:rPr>
              <a:t> than what any one of us could do alone. </a:t>
            </a:r>
          </a:p>
          <a:p>
            <a:pPr rtl="0" fontAlgn="base"/>
            <a:endParaRPr lang="en-US" sz="1200" b="0" i="0" kern="1200">
              <a:solidFill>
                <a:schemeClr val="tx1"/>
              </a:solidFill>
              <a:effectLst/>
              <a:latin typeface="+mn-lt"/>
              <a:ea typeface="+mn-ea"/>
              <a:cs typeface="+mn-cs"/>
            </a:endParaRPr>
          </a:p>
          <a:p>
            <a:pPr rtl="0" fontAlgn="base"/>
            <a:r>
              <a:rPr lang="en-US" sz="1200" b="0" i="0" kern="1200">
                <a:solidFill>
                  <a:schemeClr val="tx1"/>
                </a:solidFill>
                <a:effectLst/>
                <a:latin typeface="+mn-lt"/>
                <a:ea typeface="+mn-ea"/>
                <a:cs typeface="+mn-cs"/>
              </a:rPr>
              <a:t>A gift of any size joins with hundreds - even thousands of others to create meaningful change right here, in our own community. </a:t>
            </a:r>
          </a:p>
          <a:p>
            <a:pPr rtl="0" fontAlgn="base"/>
            <a:endParaRPr lang="en-US" sz="1200" b="0" i="0" kern="1200">
              <a:solidFill>
                <a:schemeClr val="tx1"/>
              </a:solidFill>
              <a:effectLst/>
              <a:latin typeface="+mn-lt"/>
              <a:ea typeface="+mn-ea"/>
              <a:cs typeface="+mn-cs"/>
            </a:endParaRPr>
          </a:p>
          <a:p>
            <a:pPr rtl="0" fontAlgn="base"/>
            <a:r>
              <a:rPr lang="en-US" sz="1200" b="0" i="0" kern="1200">
                <a:solidFill>
                  <a:srgbClr val="FF0000"/>
                </a:solidFill>
                <a:effectLst/>
                <a:latin typeface="+mn-lt"/>
                <a:ea typeface="+mn-ea"/>
                <a:cs typeface="+mn-cs"/>
              </a:rPr>
              <a:t>So, I have a question: Can any of you make a $1 million contribution? If so, I’d love to talk afterwards.</a:t>
            </a:r>
            <a:r>
              <a:rPr lang="en-US" sz="1200" b="0" i="0" kern="1200">
                <a:solidFill>
                  <a:schemeClr val="tx1"/>
                </a:solidFill>
                <a:effectLst/>
                <a:latin typeface="+mn-lt"/>
                <a:ea typeface="+mn-ea"/>
                <a:cs typeface="+mn-cs"/>
              </a:rPr>
              <a:t> Seriously though, most of us don’t have access to that much money, but when many of us join together to give, When we maximize our giving ..</a:t>
            </a:r>
            <a:endParaRPr lang="en-US" sz="1200" b="0" i="0" kern="1200">
              <a:solidFill>
                <a:schemeClr val="tx1"/>
              </a:solidFill>
              <a:effectLst/>
              <a:latin typeface="+mn-lt"/>
            </a:endParaRPr>
          </a:p>
          <a:p>
            <a:pPr rtl="0" fontAlgn="base"/>
            <a:endParaRPr lang="en-US" sz="1200" b="0" i="0" kern="1200">
              <a:solidFill>
                <a:schemeClr val="tx1"/>
              </a:solidFill>
              <a:effectLst/>
              <a:latin typeface="+mn-lt"/>
              <a:ea typeface="+mn-ea"/>
              <a:cs typeface="+mn-cs"/>
            </a:endParaRPr>
          </a:p>
          <a:p>
            <a:pPr rtl="0" fontAlgn="base"/>
            <a:r>
              <a:rPr lang="en-US" sz="1200" b="0" i="0" kern="1200">
                <a:solidFill>
                  <a:schemeClr val="tx1"/>
                </a:solidFill>
                <a:effectLst/>
                <a:latin typeface="+mn-lt"/>
                <a:ea typeface="+mn-ea"/>
                <a:cs typeface="+mn-cs"/>
              </a:rPr>
              <a:t>Workplace giving remains one of the most effective ways to make that happen, because it: </a:t>
            </a:r>
          </a:p>
          <a:p>
            <a:pPr marL="171450" indent="-171450" rtl="0" fontAlgn="base">
              <a:buFont typeface="Arial" panose="020B0604020202020204" pitchFamily="34" charset="0"/>
              <a:buChar char="•"/>
            </a:pPr>
            <a:r>
              <a:rPr lang="en-US" sz="1200" b="0" i="0" kern="1200">
                <a:solidFill>
                  <a:schemeClr val="tx1"/>
                </a:solidFill>
                <a:effectLst/>
                <a:latin typeface="+mn-lt"/>
                <a:ea typeface="+mn-ea"/>
                <a:cs typeface="+mn-cs"/>
              </a:rPr>
              <a:t>Sustains services year-round, not just during a crisis </a:t>
            </a:r>
          </a:p>
          <a:p>
            <a:pPr marL="171450" indent="-171450" rtl="0" fontAlgn="base">
              <a:buFont typeface="Arial" panose="020B0604020202020204" pitchFamily="34" charset="0"/>
              <a:buChar char="•"/>
            </a:pPr>
            <a:r>
              <a:rPr lang="en-US" sz="1200" b="0" i="0" kern="1200">
                <a:solidFill>
                  <a:schemeClr val="tx1"/>
                </a:solidFill>
                <a:effectLst/>
                <a:latin typeface="+mn-lt"/>
                <a:ea typeface="+mn-ea"/>
                <a:cs typeface="+mn-cs"/>
              </a:rPr>
              <a:t>Creates predictable funding organizations can count on </a:t>
            </a:r>
          </a:p>
          <a:p>
            <a:pPr marL="171450" indent="-171450" rtl="0" fontAlgn="base">
              <a:buFont typeface="Arial" panose="020B0604020202020204" pitchFamily="34" charset="0"/>
              <a:buChar char="•"/>
            </a:pPr>
            <a:r>
              <a:rPr lang="en-US" sz="1200" b="0" i="0" kern="1200">
                <a:solidFill>
                  <a:schemeClr val="tx1"/>
                </a:solidFill>
                <a:effectLst/>
                <a:latin typeface="+mn-lt"/>
                <a:ea typeface="+mn-ea"/>
                <a:cs typeface="+mn-cs"/>
              </a:rPr>
              <a:t>Lets you give conveniently, through payroll deduction </a:t>
            </a:r>
            <a:endParaRPr lang="en-US" sz="1200" b="0" i="0" kern="1200">
              <a:solidFill>
                <a:schemeClr val="tx1"/>
              </a:solidFill>
              <a:effectLst/>
              <a:latin typeface="+mn-lt"/>
            </a:endParaRPr>
          </a:p>
          <a:p>
            <a:pPr marL="171450" indent="-171450" rtl="0" fontAlgn="base">
              <a:buFont typeface="Arial" panose="020B0604020202020204" pitchFamily="34" charset="0"/>
              <a:buChar char="•"/>
            </a:pPr>
            <a:r>
              <a:rPr lang="en-US" sz="1200" b="0" i="0" kern="1200">
                <a:solidFill>
                  <a:schemeClr val="tx1"/>
                </a:solidFill>
                <a:effectLst/>
                <a:latin typeface="+mn-lt"/>
                <a:ea typeface="+mn-ea"/>
                <a:cs typeface="+mn-cs"/>
              </a:rPr>
              <a:t>Shows that our company stands behind the community we're part of </a:t>
            </a:r>
          </a:p>
          <a:p>
            <a:pPr rtl="0" fontAlgn="base"/>
            <a:endParaRPr lang="en-US" sz="1200" b="0" i="0" kern="1200">
              <a:solidFill>
                <a:schemeClr val="tx1"/>
              </a:solidFill>
              <a:effectLst/>
              <a:latin typeface="+mn-lt"/>
              <a:ea typeface="+mn-ea"/>
              <a:cs typeface="+mn-cs"/>
            </a:endParaRPr>
          </a:p>
          <a:p>
            <a:pPr rtl="0" fontAlgn="base"/>
            <a:r>
              <a:rPr lang="en-US" sz="1200" b="0" i="0" kern="1200">
                <a:solidFill>
                  <a:schemeClr val="tx1"/>
                </a:solidFill>
                <a:effectLst/>
                <a:latin typeface="+mn-lt"/>
                <a:ea typeface="+mn-ea"/>
                <a:cs typeface="+mn-cs"/>
              </a:rPr>
              <a:t>And maybe most importantly, it lets you see your generosity as part of something much bigger than a single gift.</a:t>
            </a:r>
          </a:p>
          <a:p>
            <a:pPr rtl="0" fontAlgn="base"/>
            <a:endParaRPr lang="en-US" sz="1200" b="0" i="0" kern="1200">
              <a:solidFill>
                <a:schemeClr val="tx1"/>
              </a:solidFill>
              <a:effectLst/>
              <a:latin typeface="+mn-lt"/>
              <a:ea typeface="+mn-ea"/>
              <a:cs typeface="+mn-cs"/>
            </a:endParaRPr>
          </a:p>
          <a:p>
            <a:pPr rtl="0" fontAlgn="base"/>
            <a:r>
              <a:rPr lang="en-US" sz="1200" b="0" i="0" kern="1200">
                <a:solidFill>
                  <a:schemeClr val="tx1"/>
                </a:solidFill>
                <a:effectLst/>
                <a:latin typeface="+mn-lt"/>
                <a:ea typeface="+mn-ea"/>
                <a:cs typeface="+mn-cs"/>
              </a:rPr>
              <a:t>Most of us will never personally meet the child who gets a mentor, the family who finds hope after a crisis, or the person who finally gets support that changes the direction of their life. But your gift is what makes that possible.</a:t>
            </a:r>
          </a:p>
          <a:p>
            <a:pPr rtl="0" fontAlgn="base"/>
            <a:endParaRPr lang="en-US" sz="1200" b="0" i="0" kern="1200">
              <a:solidFill>
                <a:schemeClr val="tx1"/>
              </a:solidFill>
              <a:effectLst/>
              <a:latin typeface="+mn-lt"/>
              <a:ea typeface="+mn-ea"/>
              <a:cs typeface="+mn-cs"/>
            </a:endParaRPr>
          </a:p>
          <a:p>
            <a:pPr rtl="0" fontAlgn="base"/>
            <a:r>
              <a:rPr lang="en-US" sz="1200" b="0" i="0" kern="1200">
                <a:solidFill>
                  <a:schemeClr val="tx1"/>
                </a:solidFill>
                <a:effectLst/>
                <a:latin typeface="+mn-lt"/>
                <a:ea typeface="+mn-ea"/>
                <a:cs typeface="+mn-cs"/>
              </a:rPr>
              <a:t>That is what it means to help our community </a:t>
            </a:r>
            <a:r>
              <a:rPr lang="en-US" sz="1200" b="0" i="1" kern="1200">
                <a:solidFill>
                  <a:schemeClr val="tx1"/>
                </a:solidFill>
                <a:effectLst/>
                <a:latin typeface="+mn-lt"/>
                <a:ea typeface="+mn-ea"/>
                <a:cs typeface="+mn-cs"/>
              </a:rPr>
              <a:t>shine bright</a:t>
            </a:r>
            <a:r>
              <a:rPr lang="en-US" sz="1200" b="0" i="0" kern="1200">
                <a:solidFill>
                  <a:schemeClr val="tx1"/>
                </a:solidFill>
                <a:effectLst/>
                <a:latin typeface="+mn-lt"/>
                <a:ea typeface="+mn-ea"/>
                <a:cs typeface="+mn-cs"/>
              </a:rPr>
              <a:t>. </a:t>
            </a:r>
          </a:p>
          <a:p>
            <a:endParaRPr lang="en-US"/>
          </a:p>
        </p:txBody>
      </p:sp>
      <p:sp>
        <p:nvSpPr>
          <p:cNvPr id="4" name="Slide Number Placeholder 3"/>
          <p:cNvSpPr>
            <a:spLocks noGrp="1"/>
          </p:cNvSpPr>
          <p:nvPr>
            <p:ph type="sldNum" sz="quarter" idx="5"/>
          </p:nvPr>
        </p:nvSpPr>
        <p:spPr/>
        <p:txBody>
          <a:bodyPr/>
          <a:lstStyle/>
          <a:p>
            <a:fld id="{E5E64EBC-C8A2-4504-9713-F8076C291DE8}" type="slidenum">
              <a:rPr lang="en-US" smtClean="0"/>
              <a:t>20</a:t>
            </a:fld>
            <a:endParaRPr lang="en-US"/>
          </a:p>
        </p:txBody>
      </p:sp>
    </p:spTree>
    <p:extLst>
      <p:ext uri="{BB962C8B-B14F-4D97-AF65-F5344CB8AC3E}">
        <p14:creationId xmlns:p14="http://schemas.microsoft.com/office/powerpoint/2010/main" val="31242704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Lehigh Valley is an amazing community — but it's also a community facing real challenges.</a:t>
            </a:r>
          </a:p>
          <a:p>
            <a:endParaRPr lang="en-US"/>
          </a:p>
          <a:p>
            <a:pPr marL="171450" indent="-171450">
              <a:buFont typeface="Arial"/>
              <a:buChar char="•"/>
            </a:pPr>
            <a:r>
              <a:rPr lang="en-US"/>
              <a:t>In our schools, </a:t>
            </a:r>
            <a:r>
              <a:rPr lang="en-US" b="1"/>
              <a:t>more than half </a:t>
            </a:r>
            <a:r>
              <a:rPr lang="en-US"/>
              <a:t>of Lehigh Valley third graders aren't reading on grade level, putting their long-term success at risk before it has a chance to take root.</a:t>
            </a:r>
          </a:p>
          <a:p>
            <a:pPr marL="171450" indent="-171450">
              <a:buFont typeface="Arial"/>
              <a:buChar char="•"/>
            </a:pPr>
            <a:r>
              <a:rPr lang="en-US"/>
              <a:t>When families reach out for help through PA 211, too many face </a:t>
            </a:r>
            <a:r>
              <a:rPr lang="en-US" b="1"/>
              <a:t>high call abandonment and long wait times</a:t>
            </a:r>
            <a:r>
              <a:rPr lang="en-US"/>
              <a:t> — meaning the people who need help most don't always get through.</a:t>
            </a:r>
          </a:p>
          <a:p>
            <a:endParaRPr lang="en-US"/>
          </a:p>
          <a:p>
            <a:pPr marL="171450" indent="-171450">
              <a:buFont typeface="Arial"/>
              <a:buChar char="•"/>
            </a:pPr>
            <a:r>
              <a:rPr lang="en-US"/>
              <a:t>And when it comes to emergency services: </a:t>
            </a:r>
            <a:r>
              <a:rPr lang="en-US" b="1"/>
              <a:t>more than 118,000 households</a:t>
            </a:r>
            <a:r>
              <a:rPr lang="en-US"/>
              <a:t> in the Greater Lehigh Valley — 40% of our neighbors — are struggling to afford the barebones essentials, with thousands at risk of homelessness or eviction. For families already living paycheck to paycheck, one unexpected crisis can quickly become a financial emergency.</a:t>
            </a:r>
          </a:p>
          <a:p>
            <a:endParaRPr lang="en-US"/>
          </a:p>
          <a:p>
            <a:r>
              <a:rPr lang="en-US"/>
              <a:t>Every day, United Way of the Greater Lehigh Valley works alongside partners, businesses, and community members to help address these — and so many other — issues affecting people across our region.</a:t>
            </a:r>
          </a:p>
          <a:p>
            <a:endParaRPr lang="en-US"/>
          </a:p>
        </p:txBody>
      </p:sp>
      <p:sp>
        <p:nvSpPr>
          <p:cNvPr id="4" name="Slide Number Placeholder 3"/>
          <p:cNvSpPr>
            <a:spLocks noGrp="1"/>
          </p:cNvSpPr>
          <p:nvPr>
            <p:ph type="sldNum" sz="quarter" idx="5"/>
          </p:nvPr>
        </p:nvSpPr>
        <p:spPr/>
        <p:txBody>
          <a:bodyPr/>
          <a:lstStyle/>
          <a:p>
            <a:fld id="{E5E64EBC-C8A2-4504-9713-F8076C291DE8}" type="slidenum">
              <a:rPr lang="en-US" smtClean="0"/>
              <a:t>2</a:t>
            </a:fld>
            <a:endParaRPr lang="en-US"/>
          </a:p>
        </p:txBody>
      </p:sp>
    </p:spTree>
    <p:extLst>
      <p:ext uri="{BB962C8B-B14F-4D97-AF65-F5344CB8AC3E}">
        <p14:creationId xmlns:p14="http://schemas.microsoft.com/office/powerpoint/2010/main" val="69486565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Giving is simple. You can participate through payroll deduction, a one-time gift, recurring contributions, or any other option your workplace campaign offers.</a:t>
            </a:r>
          </a:p>
          <a:p>
            <a:endParaRPr lang="en-US"/>
          </a:p>
          <a:p>
            <a:r>
              <a:rPr lang="en-US"/>
              <a:t>Even a small amount each paycheck adds up to real impact over a year.</a:t>
            </a:r>
          </a:p>
          <a:p>
            <a:r>
              <a:rPr lang="en-US"/>
              <a:t>Here's what matters most: everyone doing their part. It's about joining a community of people who care enough to do something about it.</a:t>
            </a:r>
          </a:p>
          <a:p>
            <a:endParaRPr lang="en-US"/>
          </a:p>
        </p:txBody>
      </p:sp>
      <p:sp>
        <p:nvSpPr>
          <p:cNvPr id="4" name="Slide Number Placeholder 3"/>
          <p:cNvSpPr>
            <a:spLocks noGrp="1"/>
          </p:cNvSpPr>
          <p:nvPr>
            <p:ph type="sldNum" sz="quarter" idx="5"/>
          </p:nvPr>
        </p:nvSpPr>
        <p:spPr/>
        <p:txBody>
          <a:bodyPr/>
          <a:lstStyle/>
          <a:p>
            <a:fld id="{E5E64EBC-C8A2-4504-9713-F8076C291DE8}" type="slidenum">
              <a:rPr lang="en-US" smtClean="0"/>
              <a:t>21</a:t>
            </a:fld>
            <a:endParaRPr lang="en-US"/>
          </a:p>
        </p:txBody>
      </p:sp>
    </p:spTree>
    <p:extLst>
      <p:ext uri="{BB962C8B-B14F-4D97-AF65-F5344CB8AC3E}">
        <p14:creationId xmlns:p14="http://schemas.microsoft.com/office/powerpoint/2010/main" val="12023046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kern="1200">
                <a:effectLst/>
              </a:rPr>
              <a:t>For those who want to deepen their investment, United Way also offers recognition through several giving societies:</a:t>
            </a:r>
            <a:endParaRPr lang="en-US"/>
          </a:p>
          <a:p>
            <a:endParaRPr lang="en-US"/>
          </a:p>
          <a:p>
            <a:r>
              <a:rPr lang="en-US" b="1" i="0" kern="1200">
                <a:effectLst/>
              </a:rPr>
              <a:t>Leadership Circle</a:t>
            </a:r>
            <a:r>
              <a:rPr lang="en-US" b="1"/>
              <a:t> - </a:t>
            </a:r>
            <a:r>
              <a:rPr lang="en-US"/>
              <a:t> </a:t>
            </a:r>
            <a:r>
              <a:rPr lang="en-US" b="0" i="0" kern="1200">
                <a:effectLst/>
              </a:rPr>
              <a:t>for individuals or couples who give $1,000 or more annually, uniting local leaders around our community's greatest challenges</a:t>
            </a:r>
            <a:r>
              <a:rPr lang="en-US"/>
              <a:t>.</a:t>
            </a:r>
            <a:endParaRPr lang="en-US">
              <a:ea typeface="+mn-ea"/>
              <a:cs typeface="+mn-cs"/>
            </a:endParaRPr>
          </a:p>
          <a:p>
            <a:endParaRPr lang="en-US"/>
          </a:p>
          <a:p>
            <a:r>
              <a:rPr lang="en-US" b="1" i="0" kern="1200">
                <a:effectLst/>
              </a:rPr>
              <a:t>Tocqueville Society</a:t>
            </a:r>
            <a:r>
              <a:rPr lang="en-US" b="1"/>
              <a:t> - </a:t>
            </a:r>
            <a:r>
              <a:rPr lang="en-US"/>
              <a:t> </a:t>
            </a:r>
            <a:r>
              <a:rPr lang="en-US" b="0" i="0" kern="1200">
                <a:effectLst/>
              </a:rPr>
              <a:t>for individuals or couples who give $10,000 or more annually, a powerful alliance of business and philanthropic leaders investing in the Lehigh Valley</a:t>
            </a:r>
            <a:r>
              <a:rPr lang="en-US"/>
              <a:t>.</a:t>
            </a:r>
            <a:endParaRPr lang="en-US">
              <a:ea typeface="+mn-ea"/>
              <a:cs typeface="+mn-cs"/>
            </a:endParaRPr>
          </a:p>
          <a:p>
            <a:endParaRPr lang="en-US"/>
          </a:p>
          <a:p>
            <a:r>
              <a:rPr lang="en-US" b="1" i="0" kern="1200">
                <a:effectLst/>
              </a:rPr>
              <a:t>Women United</a:t>
            </a:r>
            <a:r>
              <a:rPr lang="en-US"/>
              <a:t> - </a:t>
            </a:r>
            <a:r>
              <a:rPr lang="en-US" b="0" i="0" kern="1200">
                <a:effectLst/>
              </a:rPr>
              <a:t>for women who give $1,000 or more annually,</a:t>
            </a:r>
            <a:r>
              <a:rPr lang="en-US"/>
              <a:t> </a:t>
            </a:r>
            <a:r>
              <a:rPr lang="en-US" b="0" i="0" kern="1200">
                <a:effectLst/>
              </a:rPr>
              <a:t>a</a:t>
            </a:r>
            <a:r>
              <a:rPr lang="en-US"/>
              <a:t> </a:t>
            </a:r>
            <a:r>
              <a:rPr lang="en-US" b="0" i="0" kern="1200">
                <a:effectLst/>
              </a:rPr>
              <a:t>community of</a:t>
            </a:r>
            <a:r>
              <a:rPr lang="en-US"/>
              <a:t> </a:t>
            </a:r>
            <a:r>
              <a:rPr lang="en-US" b="0" i="0" kern="1200">
                <a:effectLst/>
              </a:rPr>
              <a:t>donors</a:t>
            </a:r>
            <a:r>
              <a:rPr lang="en-US"/>
              <a:t> </a:t>
            </a:r>
            <a:r>
              <a:rPr lang="en-US" b="0" i="0" kern="1200">
                <a:effectLst/>
              </a:rPr>
              <a:t>focused on improving the lives of Lehigh Valley women and children</a:t>
            </a:r>
            <a:r>
              <a:rPr lang="en-US"/>
              <a:t>.</a:t>
            </a:r>
            <a:endParaRPr lang="en-US">
              <a:ea typeface="+mn-ea"/>
              <a:cs typeface="+mn-cs"/>
            </a:endParaRPr>
          </a:p>
          <a:p>
            <a:endParaRPr lang="en-US"/>
          </a:p>
          <a:p>
            <a:r>
              <a:rPr lang="en-US" b="0" i="0" kern="1200">
                <a:effectLst/>
              </a:rPr>
              <a:t>These donors demonstrate an extraordinary commitment to strengthening our community, and many enjoy additional benefits like networking opportunities, recognition events, and deeper engagement with the work their gift supports.</a:t>
            </a:r>
            <a:endParaRPr lang="en-US"/>
          </a:p>
          <a:p>
            <a:endParaRPr lang="en-US"/>
          </a:p>
        </p:txBody>
      </p:sp>
      <p:sp>
        <p:nvSpPr>
          <p:cNvPr id="4" name="Slide Number Placeholder 3"/>
          <p:cNvSpPr>
            <a:spLocks noGrp="1"/>
          </p:cNvSpPr>
          <p:nvPr>
            <p:ph type="sldNum" sz="quarter" idx="5"/>
          </p:nvPr>
        </p:nvSpPr>
        <p:spPr/>
        <p:txBody>
          <a:bodyPr/>
          <a:lstStyle/>
          <a:p>
            <a:fld id="{E5E64EBC-C8A2-4504-9713-F8076C291DE8}" type="slidenum">
              <a:rPr lang="en-US" smtClean="0"/>
              <a:t>22</a:t>
            </a:fld>
            <a:endParaRPr lang="en-US"/>
          </a:p>
        </p:txBody>
      </p:sp>
    </p:spTree>
    <p:extLst>
      <p:ext uri="{BB962C8B-B14F-4D97-AF65-F5344CB8AC3E}">
        <p14:creationId xmlns:p14="http://schemas.microsoft.com/office/powerpoint/2010/main" val="421803824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As if the warm feeling of helping out is not enough, we have some really amazing incentive prizes this year;</a:t>
            </a:r>
          </a:p>
          <a:p>
            <a:endParaRPr lang="en-US">
              <a:latin typeface="Calibri"/>
              <a:ea typeface="Calibri"/>
              <a:cs typeface="Calibri"/>
            </a:endParaRPr>
          </a:p>
          <a:p>
            <a:r>
              <a:rPr lang="en-US">
                <a:latin typeface="Calibri"/>
                <a:ea typeface="Calibri"/>
                <a:cs typeface="Calibri"/>
              </a:rPr>
              <a:t>Prizes like a two-year lease to a new car brought to us by Brown-Daub,</a:t>
            </a:r>
          </a:p>
          <a:p>
            <a:r>
              <a:rPr lang="en-US">
                <a:latin typeface="Calibri"/>
                <a:ea typeface="Calibri"/>
                <a:cs typeface="Calibri"/>
              </a:rPr>
              <a:t>Gift cards from Wegmans,</a:t>
            </a:r>
          </a:p>
          <a:p>
            <a:r>
              <a:rPr lang="en-US">
                <a:latin typeface="Calibri"/>
                <a:ea typeface="Calibri"/>
                <a:cs typeface="Calibri"/>
              </a:rPr>
              <a:t>Premier experiences from the Iron Pigs and the Lehigh Valley Phantoms;</a:t>
            </a:r>
          </a:p>
          <a:p>
            <a:r>
              <a:rPr lang="en-US">
                <a:latin typeface="Calibri"/>
                <a:ea typeface="Calibri"/>
                <a:cs typeface="Calibri"/>
              </a:rPr>
              <a:t>A brand new Martin guitar,</a:t>
            </a:r>
          </a:p>
          <a:p>
            <a:r>
              <a:rPr lang="en-US">
                <a:latin typeface="Calibri"/>
                <a:ea typeface="Calibri"/>
                <a:cs typeface="Calibri"/>
              </a:rPr>
              <a:t>And a shopping spree at Weis Markets.</a:t>
            </a:r>
          </a:p>
          <a:p>
            <a:endParaRPr lang="en-US">
              <a:latin typeface="Calibri"/>
              <a:ea typeface="Calibri"/>
              <a:cs typeface="Calibri"/>
            </a:endParaRPr>
          </a:p>
          <a:p>
            <a:r>
              <a:rPr lang="en-US">
                <a:latin typeface="Calibri"/>
                <a:ea typeface="Calibri"/>
                <a:cs typeface="Calibri"/>
              </a:rPr>
              <a:t>By now, you're all fired up, eager to sign up, so I'll give you a minute or two to get your pledge form out.</a:t>
            </a:r>
          </a:p>
          <a:p>
            <a:r>
              <a:rPr lang="en-US">
                <a:latin typeface="Calibri"/>
                <a:ea typeface="Calibri"/>
                <a:cs typeface="Calibri"/>
              </a:rPr>
              <a:t>I don't mind at all if you start filling it out as I talk. In fact, that would make my day!</a:t>
            </a:r>
          </a:p>
        </p:txBody>
      </p:sp>
      <p:sp>
        <p:nvSpPr>
          <p:cNvPr id="4" name="Slide Number Placeholder 3"/>
          <p:cNvSpPr>
            <a:spLocks noGrp="1"/>
          </p:cNvSpPr>
          <p:nvPr>
            <p:ph type="sldNum" sz="quarter" idx="5"/>
          </p:nvPr>
        </p:nvSpPr>
        <p:spPr/>
        <p:txBody>
          <a:bodyPr/>
          <a:lstStyle/>
          <a:p>
            <a:fld id="{E5E64EBC-C8A2-4504-9713-F8076C291DE8}" type="slidenum">
              <a:rPr lang="en-US" smtClean="0"/>
              <a:t>23</a:t>
            </a:fld>
            <a:endParaRPr lang="en-US"/>
          </a:p>
        </p:txBody>
      </p:sp>
    </p:spTree>
    <p:extLst>
      <p:ext uri="{BB962C8B-B14F-4D97-AF65-F5344CB8AC3E}">
        <p14:creationId xmlns:p14="http://schemas.microsoft.com/office/powerpoint/2010/main" val="42007998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a:solidFill>
                  <a:srgbClr val="C0392B"/>
                </a:solidFill>
              </a:rPr>
              <a:t>[Insert campaign details here — hold up the pledge form or show the portal.]</a:t>
            </a:r>
            <a:endParaRPr lang="en-US"/>
          </a:p>
          <a:p>
            <a:endParaRPr lang="en-US" i="1">
              <a:solidFill>
                <a:srgbClr val="C0392B"/>
              </a:solidFill>
            </a:endParaRPr>
          </a:p>
          <a:p>
            <a:r>
              <a:rPr lang="en-US"/>
              <a:t>Every gift matters, and you can choose which area you'd like to support right on your pledge form.</a:t>
            </a:r>
          </a:p>
          <a:p>
            <a:endParaRPr lang="en-US"/>
          </a:p>
          <a:p>
            <a:r>
              <a:rPr lang="en-US"/>
              <a:t>If you're supporting education specifically, you have a special opportunity this year: your gift will be matched dollar-for-dollar, thanks to Rick and Amy Bucher and Victaulic.</a:t>
            </a:r>
          </a:p>
          <a:p>
            <a:r>
              <a:rPr lang="en-US"/>
              <a:t>Simply check off Education or Community Schools on your form — or give to the area of greatest need by checking Community Build Fund.</a:t>
            </a:r>
          </a:p>
          <a:p>
            <a:endParaRPr lang="en-US" sz="1200" b="0" i="0" kern="1200">
              <a:solidFill>
                <a:schemeClr val="tx1"/>
              </a:solidFill>
              <a:effectLst/>
              <a:latin typeface="+mn-lt"/>
            </a:endParaRPr>
          </a:p>
        </p:txBody>
      </p:sp>
      <p:sp>
        <p:nvSpPr>
          <p:cNvPr id="4" name="Slide Number Placeholder 3"/>
          <p:cNvSpPr>
            <a:spLocks noGrp="1"/>
          </p:cNvSpPr>
          <p:nvPr>
            <p:ph type="sldNum" sz="quarter" idx="5"/>
          </p:nvPr>
        </p:nvSpPr>
        <p:spPr/>
        <p:txBody>
          <a:bodyPr/>
          <a:lstStyle/>
          <a:p>
            <a:fld id="{E5E64EBC-C8A2-4504-9713-F8076C291DE8}" type="slidenum">
              <a:rPr lang="en-US" smtClean="0"/>
              <a:t>24</a:t>
            </a:fld>
            <a:endParaRPr lang="en-US"/>
          </a:p>
        </p:txBody>
      </p:sp>
    </p:spTree>
    <p:extLst>
      <p:ext uri="{BB962C8B-B14F-4D97-AF65-F5344CB8AC3E}">
        <p14:creationId xmlns:p14="http://schemas.microsoft.com/office/powerpoint/2010/main" val="81741087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endParaRPr lang="en-US" sz="1200" b="0" i="0" kern="1200">
              <a:solidFill>
                <a:schemeClr val="tx1"/>
              </a:solidFill>
              <a:effectLst/>
              <a:latin typeface="+mn-lt"/>
            </a:endParaRPr>
          </a:p>
          <a:p>
            <a:r>
              <a:rPr lang="en-US"/>
              <a:t>Shining bright is more than just giving money; it's also giving time through opportunities to show up in our communities.</a:t>
            </a:r>
          </a:p>
          <a:p>
            <a:r>
              <a:rPr lang="en-US"/>
              <a:t>We have some great volunteer opportunities coming up  </a:t>
            </a:r>
            <a:endParaRPr lang="en-US">
              <a:solidFill>
                <a:srgbClr val="444444"/>
              </a:solidFill>
            </a:endParaRPr>
          </a:p>
          <a:p>
            <a:endParaRPr lang="en-US">
              <a:solidFill>
                <a:srgbClr val="444444"/>
              </a:solidFill>
            </a:endParaRPr>
          </a:p>
          <a:p>
            <a:r>
              <a:rPr lang="en-US"/>
              <a:t>[INSERT INFO ON VOLUNTEER OPPORTUNITIES] </a:t>
            </a:r>
            <a:endParaRPr lang="en-US">
              <a:solidFill>
                <a:srgbClr val="444444"/>
              </a:solidFill>
            </a:endParaRPr>
          </a:p>
          <a:p>
            <a:endParaRPr lang="en-US"/>
          </a:p>
          <a:p>
            <a:pPr fontAlgn="base"/>
            <a:endParaRPr lang="en-US"/>
          </a:p>
          <a:p>
            <a:pPr rtl="0" fontAlgn="base"/>
            <a:r>
              <a:rPr lang="en-US" sz="1200" b="0" i="0" kern="1200">
                <a:solidFill>
                  <a:schemeClr val="tx1"/>
                </a:solidFill>
                <a:effectLst/>
                <a:latin typeface="+mn-lt"/>
                <a:ea typeface="+mn-ea"/>
                <a:cs typeface="+mn-cs"/>
              </a:rPr>
              <a:t>These activities are all about making generosity visible (and a little fun) while we build momentum together. </a:t>
            </a:r>
          </a:p>
          <a:p>
            <a:endParaRPr lang="en-US"/>
          </a:p>
          <a:p>
            <a:r>
              <a:rPr lang="en-US"/>
              <a:t>You can learn more about the great volunteer opportunities available to [SPECIFIED GROUP] by [checking out the flyer/going into your portal]</a:t>
            </a:r>
          </a:p>
          <a:p>
            <a:endParaRPr lang="en-US"/>
          </a:p>
        </p:txBody>
      </p:sp>
      <p:sp>
        <p:nvSpPr>
          <p:cNvPr id="4" name="Slide Number Placeholder 3"/>
          <p:cNvSpPr>
            <a:spLocks noGrp="1"/>
          </p:cNvSpPr>
          <p:nvPr>
            <p:ph type="sldNum" sz="quarter" idx="5"/>
          </p:nvPr>
        </p:nvSpPr>
        <p:spPr/>
        <p:txBody>
          <a:bodyPr/>
          <a:lstStyle/>
          <a:p>
            <a:fld id="{E5E64EBC-C8A2-4504-9713-F8076C291DE8}" type="slidenum">
              <a:rPr lang="en-US" smtClean="0"/>
              <a:t>25</a:t>
            </a:fld>
            <a:endParaRPr lang="en-US"/>
          </a:p>
        </p:txBody>
      </p:sp>
    </p:spTree>
    <p:extLst>
      <p:ext uri="{BB962C8B-B14F-4D97-AF65-F5344CB8AC3E}">
        <p14:creationId xmlns:p14="http://schemas.microsoft.com/office/powerpoint/2010/main" val="287530171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a:t>In</a:t>
            </a:r>
            <a:r>
              <a:rPr lang="en-US" sz="1200" b="0" i="0" kern="1200">
                <a:solidFill>
                  <a:schemeClr val="tx1"/>
                </a:solidFill>
                <a:effectLst/>
                <a:latin typeface="+mn-lt"/>
                <a:ea typeface="+mn-ea"/>
                <a:cs typeface="+mn-cs"/>
              </a:rPr>
              <a:t> </a:t>
            </a:r>
            <a:r>
              <a:rPr lang="en-US"/>
              <a:t>closing, every </a:t>
            </a:r>
            <a:r>
              <a:rPr lang="en-US" sz="1200" b="0" i="0" kern="1200">
                <a:solidFill>
                  <a:schemeClr val="tx1"/>
                </a:solidFill>
                <a:effectLst/>
                <a:latin typeface="+mn-lt"/>
                <a:ea typeface="+mn-ea"/>
                <a:cs typeface="+mn-cs"/>
              </a:rPr>
              <a:t>community faces real challenges. But every community also has people who care enough to do something about them. </a:t>
            </a:r>
          </a:p>
          <a:p>
            <a:pPr rtl="0" fontAlgn="base"/>
            <a:endParaRPr lang="en-US" sz="1200" b="0" i="0" kern="1200">
              <a:solidFill>
                <a:schemeClr val="tx1"/>
              </a:solidFill>
              <a:effectLst/>
              <a:latin typeface="+mn-lt"/>
              <a:ea typeface="+mn-ea"/>
              <a:cs typeface="+mn-cs"/>
            </a:endParaRPr>
          </a:p>
          <a:p>
            <a:pPr rtl="0" fontAlgn="base"/>
            <a:r>
              <a:rPr lang="en-US" sz="1200" b="0" i="0" kern="1200">
                <a:solidFill>
                  <a:schemeClr val="tx1"/>
                </a:solidFill>
                <a:effectLst/>
                <a:latin typeface="+mn-lt"/>
                <a:ea typeface="+mn-ea"/>
                <a:cs typeface="+mn-cs"/>
              </a:rPr>
              <a:t>Today, you have the chance to be one of those people. </a:t>
            </a:r>
          </a:p>
          <a:p>
            <a:pPr rtl="0" fontAlgn="base"/>
            <a:endParaRPr lang="en-US" sz="1200" b="0" i="0" kern="1200">
              <a:solidFill>
                <a:schemeClr val="tx1"/>
              </a:solidFill>
              <a:effectLst/>
              <a:latin typeface="+mn-lt"/>
              <a:ea typeface="+mn-ea"/>
              <a:cs typeface="+mn-cs"/>
            </a:endParaRPr>
          </a:p>
          <a:p>
            <a:pPr rtl="0" fontAlgn="base"/>
            <a:r>
              <a:rPr lang="en-US" sz="1200" b="0" i="0" kern="1200">
                <a:solidFill>
                  <a:schemeClr val="tx1"/>
                </a:solidFill>
                <a:effectLst/>
                <a:latin typeface="+mn-lt"/>
                <a:ea typeface="+mn-ea"/>
                <a:cs typeface="+mn-cs"/>
              </a:rPr>
              <a:t>Whether your gift is large or small, whether this is your first time giving or you're continuing a tradition, your support helps create opportunity, strengthens families, and builds a brighter future for our neighbors. </a:t>
            </a:r>
          </a:p>
          <a:p>
            <a:pPr rtl="0" fontAlgn="base"/>
            <a:endParaRPr lang="en-US" sz="1200" b="0" i="0" kern="1200">
              <a:solidFill>
                <a:schemeClr val="tx1"/>
              </a:solidFill>
              <a:effectLst/>
              <a:latin typeface="+mn-lt"/>
              <a:ea typeface="+mn-ea"/>
              <a:cs typeface="+mn-cs"/>
            </a:endParaRPr>
          </a:p>
          <a:p>
            <a:pPr rtl="0" fontAlgn="base"/>
            <a:r>
              <a:rPr lang="en-US" sz="1200" b="0" i="0" kern="1200">
                <a:solidFill>
                  <a:schemeClr val="tx1"/>
                </a:solidFill>
                <a:effectLst/>
                <a:latin typeface="+mn-lt"/>
                <a:ea typeface="+mn-ea"/>
                <a:cs typeface="+mn-cs"/>
              </a:rPr>
              <a:t>Together, we can help our community </a:t>
            </a:r>
            <a:r>
              <a:rPr lang="en-US" sz="1200" b="0" i="1" kern="1200">
                <a:solidFill>
                  <a:schemeClr val="tx1"/>
                </a:solidFill>
                <a:effectLst/>
                <a:latin typeface="+mn-lt"/>
                <a:ea typeface="+mn-ea"/>
                <a:cs typeface="+mn-cs"/>
              </a:rPr>
              <a:t>Shine Bright</a:t>
            </a:r>
            <a:r>
              <a:rPr lang="en-US" sz="1200" b="0" i="0" kern="1200">
                <a:solidFill>
                  <a:schemeClr val="tx1"/>
                </a:solidFill>
                <a:effectLst/>
                <a:latin typeface="+mn-lt"/>
                <a:ea typeface="+mn-ea"/>
                <a:cs typeface="+mn-cs"/>
              </a:rPr>
              <a:t>. </a:t>
            </a:r>
          </a:p>
          <a:p>
            <a:endParaRPr lang="en-US"/>
          </a:p>
        </p:txBody>
      </p:sp>
      <p:sp>
        <p:nvSpPr>
          <p:cNvPr id="4" name="Slide Number Placeholder 3"/>
          <p:cNvSpPr>
            <a:spLocks noGrp="1"/>
          </p:cNvSpPr>
          <p:nvPr>
            <p:ph type="sldNum" sz="quarter" idx="5"/>
          </p:nvPr>
        </p:nvSpPr>
        <p:spPr/>
        <p:txBody>
          <a:bodyPr/>
          <a:lstStyle/>
          <a:p>
            <a:fld id="{E5E64EBC-C8A2-4504-9713-F8076C291DE8}" type="slidenum">
              <a:rPr lang="en-US" smtClean="0"/>
              <a:t>26</a:t>
            </a:fld>
            <a:endParaRPr lang="en-US"/>
          </a:p>
        </p:txBody>
      </p:sp>
    </p:spTree>
    <p:extLst>
      <p:ext uri="{BB962C8B-B14F-4D97-AF65-F5344CB8AC3E}">
        <p14:creationId xmlns:p14="http://schemas.microsoft.com/office/powerpoint/2010/main" val="32329643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solidFill>
                  <a:srgbClr val="707070"/>
                </a:solidFill>
              </a:rPr>
              <a:t>Let me introduce you to a few of the people behind those numbers.</a:t>
            </a:r>
            <a:endParaRPr lang="en-US"/>
          </a:p>
          <a:p>
            <a:r>
              <a:rPr lang="en-US">
                <a:solidFill>
                  <a:srgbClr val="707070"/>
                </a:solidFill>
              </a:rPr>
              <a:t>People like Khloe - an Easton-area student who was struggling with her reading scores in school.</a:t>
            </a:r>
            <a:endParaRPr lang="en-US"/>
          </a:p>
        </p:txBody>
      </p:sp>
      <p:sp>
        <p:nvSpPr>
          <p:cNvPr id="4" name="Slide Number Placeholder 3"/>
          <p:cNvSpPr>
            <a:spLocks noGrp="1"/>
          </p:cNvSpPr>
          <p:nvPr>
            <p:ph type="sldNum" sz="quarter" idx="5"/>
          </p:nvPr>
        </p:nvSpPr>
        <p:spPr/>
        <p:txBody>
          <a:bodyPr/>
          <a:lstStyle/>
          <a:p>
            <a:fld id="{E5E64EBC-C8A2-4504-9713-F8076C291DE8}" type="slidenum">
              <a:rPr lang="en-US" smtClean="0"/>
              <a:t>3</a:t>
            </a:fld>
            <a:endParaRPr lang="en-US"/>
          </a:p>
        </p:txBody>
      </p:sp>
    </p:spTree>
    <p:extLst>
      <p:ext uri="{BB962C8B-B14F-4D97-AF65-F5344CB8AC3E}">
        <p14:creationId xmlns:p14="http://schemas.microsoft.com/office/powerpoint/2010/main" val="13240090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solidFill>
                  <a:srgbClr val="707070"/>
                </a:solidFill>
              </a:rPr>
              <a:t>And people like Lauren, at Bloom for Women — a nonprofit organization that stepped up to the challenge of helping staff the other end of those sometimes life-saving PA 211 calls.</a:t>
            </a:r>
          </a:p>
        </p:txBody>
      </p:sp>
      <p:sp>
        <p:nvSpPr>
          <p:cNvPr id="4" name="Slide Number Placeholder 3"/>
          <p:cNvSpPr>
            <a:spLocks noGrp="1"/>
          </p:cNvSpPr>
          <p:nvPr>
            <p:ph type="sldNum" sz="quarter" idx="5"/>
          </p:nvPr>
        </p:nvSpPr>
        <p:spPr/>
        <p:txBody>
          <a:bodyPr/>
          <a:lstStyle/>
          <a:p>
            <a:fld id="{E5E64EBC-C8A2-4504-9713-F8076C291DE8}" type="slidenum">
              <a:rPr lang="en-US" smtClean="0"/>
              <a:t>4</a:t>
            </a:fld>
            <a:endParaRPr lang="en-US"/>
          </a:p>
        </p:txBody>
      </p:sp>
    </p:spTree>
    <p:extLst>
      <p:ext uri="{BB962C8B-B14F-4D97-AF65-F5344CB8AC3E}">
        <p14:creationId xmlns:p14="http://schemas.microsoft.com/office/powerpoint/2010/main" val="14343932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It's people like Flor and Robert, who had to evacuate their home after a massive six-alarm fire ripped through their community.</a:t>
            </a:r>
          </a:p>
          <a:p>
            <a:endParaRPr lang="en-US"/>
          </a:p>
          <a:p>
            <a:r>
              <a:rPr lang="en-US"/>
              <a:t>Today, we're encouraging you to </a:t>
            </a:r>
            <a:r>
              <a:rPr lang="en-US" i="1"/>
              <a:t>Shine Bright</a:t>
            </a:r>
            <a:r>
              <a:rPr lang="en-US"/>
              <a:t> - because when we come together, each of you has the power to help create a brighter future for our neighbors and our community.</a:t>
            </a:r>
          </a:p>
          <a:p>
            <a:r>
              <a:rPr lang="en-US"/>
              <a:t>You can be a </a:t>
            </a:r>
            <a:r>
              <a:rPr lang="en-US" b="1"/>
              <a:t>beacon of hope</a:t>
            </a:r>
            <a:r>
              <a:rPr lang="en-US"/>
              <a:t>. </a:t>
            </a:r>
          </a:p>
          <a:p>
            <a:r>
              <a:rPr lang="en-US"/>
              <a:t>You can light the way to opportunities for a </a:t>
            </a:r>
            <a:r>
              <a:rPr lang="en-US" b="1"/>
              <a:t>brighter future</a:t>
            </a:r>
            <a:r>
              <a:rPr lang="en-US"/>
              <a:t>.</a:t>
            </a:r>
          </a:p>
          <a:p>
            <a:endParaRPr lang="en-US"/>
          </a:p>
        </p:txBody>
      </p:sp>
      <p:sp>
        <p:nvSpPr>
          <p:cNvPr id="4" name="Slide Number Placeholder 3"/>
          <p:cNvSpPr>
            <a:spLocks noGrp="1"/>
          </p:cNvSpPr>
          <p:nvPr>
            <p:ph type="sldNum" sz="quarter" idx="5"/>
          </p:nvPr>
        </p:nvSpPr>
        <p:spPr/>
        <p:txBody>
          <a:bodyPr/>
          <a:lstStyle/>
          <a:p>
            <a:fld id="{E5E64EBC-C8A2-4504-9713-F8076C291DE8}" type="slidenum">
              <a:rPr lang="en-US" smtClean="0"/>
              <a:t>5</a:t>
            </a:fld>
            <a:endParaRPr lang="en-US"/>
          </a:p>
        </p:txBody>
      </p:sp>
    </p:spTree>
    <p:extLst>
      <p:ext uri="{BB962C8B-B14F-4D97-AF65-F5344CB8AC3E}">
        <p14:creationId xmlns:p14="http://schemas.microsoft.com/office/powerpoint/2010/main" val="42649448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is who we are, and this is the work we do: </a:t>
            </a:r>
            <a:r>
              <a:rPr lang="en-US" b="0" i="0" kern="1200">
                <a:effectLst/>
              </a:rPr>
              <a:t>United Way works to improve lives and strengthen communities throughout the Greater Lehigh Valley.</a:t>
            </a:r>
            <a:endParaRPr lang="en-US"/>
          </a:p>
          <a:p>
            <a:endParaRPr lang="en-US"/>
          </a:p>
        </p:txBody>
      </p:sp>
      <p:sp>
        <p:nvSpPr>
          <p:cNvPr id="4" name="Slide Number Placeholder 3"/>
          <p:cNvSpPr>
            <a:spLocks noGrp="1"/>
          </p:cNvSpPr>
          <p:nvPr>
            <p:ph type="sldNum" sz="quarter" idx="5"/>
          </p:nvPr>
        </p:nvSpPr>
        <p:spPr/>
        <p:txBody>
          <a:bodyPr/>
          <a:lstStyle/>
          <a:p>
            <a:fld id="{E5E64EBC-C8A2-4504-9713-F8076C291DE8}" type="slidenum">
              <a:rPr lang="en-US" smtClean="0"/>
              <a:t>6</a:t>
            </a:fld>
            <a:endParaRPr lang="en-US"/>
          </a:p>
        </p:txBody>
      </p:sp>
    </p:spTree>
    <p:extLst>
      <p:ext uri="{BB962C8B-B14F-4D97-AF65-F5344CB8AC3E}">
        <p14:creationId xmlns:p14="http://schemas.microsoft.com/office/powerpoint/2010/main" val="11580703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a:solidFill>
                  <a:schemeClr val="tx1"/>
                </a:solidFill>
                <a:effectLst/>
                <a:latin typeface="+mn-lt"/>
                <a:ea typeface="+mn-ea"/>
                <a:cs typeface="+mn-cs"/>
              </a:rPr>
              <a:t>We focus on the challenges that matter most to people in our region, investing in programs and partnerships that help people not just get by, but </a:t>
            </a:r>
            <a:r>
              <a:rPr lang="en-US" sz="1200" b="1" i="0" kern="1200">
                <a:solidFill>
                  <a:schemeClr val="tx1"/>
                </a:solidFill>
                <a:effectLst/>
                <a:latin typeface="+mn-lt"/>
                <a:ea typeface="+mn-ea"/>
                <a:cs typeface="+mn-cs"/>
              </a:rPr>
              <a:t>truly thrive</a:t>
            </a:r>
            <a:r>
              <a:rPr lang="en-US" sz="1200" b="0" i="0" kern="1200">
                <a:solidFill>
                  <a:schemeClr val="tx1"/>
                </a:solidFill>
                <a:effectLst/>
                <a:latin typeface="+mn-lt"/>
                <a:ea typeface="+mn-ea"/>
                <a:cs typeface="+mn-cs"/>
              </a:rPr>
              <a:t>. </a:t>
            </a:r>
            <a:endParaRPr lang="en-US"/>
          </a:p>
        </p:txBody>
      </p:sp>
      <p:sp>
        <p:nvSpPr>
          <p:cNvPr id="4" name="Slide Number Placeholder 3"/>
          <p:cNvSpPr>
            <a:spLocks noGrp="1"/>
          </p:cNvSpPr>
          <p:nvPr>
            <p:ph type="sldNum" sz="quarter" idx="5"/>
          </p:nvPr>
        </p:nvSpPr>
        <p:spPr/>
        <p:txBody>
          <a:bodyPr/>
          <a:lstStyle/>
          <a:p>
            <a:fld id="{E5E64EBC-C8A2-4504-9713-F8076C291DE8}" type="slidenum">
              <a:rPr lang="en-US" smtClean="0"/>
              <a:t>7</a:t>
            </a:fld>
            <a:endParaRPr lang="en-US"/>
          </a:p>
        </p:txBody>
      </p:sp>
    </p:spTree>
    <p:extLst>
      <p:ext uri="{BB962C8B-B14F-4D97-AF65-F5344CB8AC3E}">
        <p14:creationId xmlns:p14="http://schemas.microsoft.com/office/powerpoint/2010/main" val="18782927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kern="1200">
                <a:effectLst/>
              </a:rPr>
              <a:t>That includes</a:t>
            </a:r>
            <a:r>
              <a:rPr lang="en-US"/>
              <a:t> access </a:t>
            </a:r>
            <a:r>
              <a:rPr lang="en-US" b="0" i="0" kern="1200">
                <a:effectLst/>
              </a:rPr>
              <a:t>to food</a:t>
            </a:r>
            <a:r>
              <a:rPr lang="en-US"/>
              <a:t> through local food pantries and programs;</a:t>
            </a:r>
            <a:endParaRPr lang="en-US">
              <a:ea typeface="+mn-ea"/>
              <a:cs typeface="+mn-cs"/>
            </a:endParaRPr>
          </a:p>
          <a:p>
            <a:endParaRPr lang="en-US" sz="1200" b="0" i="0" kern="1200">
              <a:solidFill>
                <a:schemeClr val="tx1"/>
              </a:solidFill>
              <a:effectLst/>
              <a:latin typeface="+mn-lt"/>
            </a:endParaRPr>
          </a:p>
          <a:p>
            <a:endParaRPr lang="en-US"/>
          </a:p>
        </p:txBody>
      </p:sp>
      <p:sp>
        <p:nvSpPr>
          <p:cNvPr id="4" name="Slide Number Placeholder 3"/>
          <p:cNvSpPr>
            <a:spLocks noGrp="1"/>
          </p:cNvSpPr>
          <p:nvPr>
            <p:ph type="sldNum" sz="quarter" idx="5"/>
          </p:nvPr>
        </p:nvSpPr>
        <p:spPr/>
        <p:txBody>
          <a:bodyPr/>
          <a:lstStyle/>
          <a:p>
            <a:fld id="{E5E64EBC-C8A2-4504-9713-F8076C291DE8}" type="slidenum">
              <a:rPr lang="en-US" smtClean="0"/>
              <a:t>9</a:t>
            </a:fld>
            <a:endParaRPr lang="en-US"/>
          </a:p>
        </p:txBody>
      </p:sp>
    </p:spTree>
    <p:extLst>
      <p:ext uri="{BB962C8B-B14F-4D97-AF65-F5344CB8AC3E}">
        <p14:creationId xmlns:p14="http://schemas.microsoft.com/office/powerpoint/2010/main" val="23691226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safe housing and services for our older adults;</a:t>
            </a:r>
          </a:p>
        </p:txBody>
      </p:sp>
      <p:sp>
        <p:nvSpPr>
          <p:cNvPr id="4" name="Slide Number Placeholder 3"/>
          <p:cNvSpPr>
            <a:spLocks noGrp="1"/>
          </p:cNvSpPr>
          <p:nvPr>
            <p:ph type="sldNum" sz="quarter" idx="5"/>
          </p:nvPr>
        </p:nvSpPr>
        <p:spPr/>
        <p:txBody>
          <a:bodyPr/>
          <a:lstStyle/>
          <a:p>
            <a:fld id="{E5E64EBC-C8A2-4504-9713-F8076C291DE8}" type="slidenum">
              <a:rPr lang="en-US" smtClean="0"/>
              <a:t>10</a:t>
            </a:fld>
            <a:endParaRPr lang="en-US"/>
          </a:p>
        </p:txBody>
      </p:sp>
    </p:spTree>
    <p:extLst>
      <p:ext uri="{BB962C8B-B14F-4D97-AF65-F5344CB8AC3E}">
        <p14:creationId xmlns:p14="http://schemas.microsoft.com/office/powerpoint/2010/main" val="84269238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143606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PhotoCollage_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98351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Collage_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952534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Collage_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815080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Collage_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42579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toCollage_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584297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Collage_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615625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Collage_5">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067450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Collage_6">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680959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hotoCollage_7">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78944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hotoCollage_8">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281098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Nee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7151698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tory2_Educa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8726284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tory2_Bloom21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5249807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tory2_FireFundVelez">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468161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GivingSoc_Photo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304914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GivingSoc_Logo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1512178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How to Giv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3951117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Incentive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2956325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Why Giv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1755871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Volunte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69413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tory_Educa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897315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Story_Educa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120696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tory_Bloom21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37747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Story_Bloom21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60312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tory_FireFundVelez">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484941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Story_FireFundVelez">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349288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ov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812376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DB0E904-B974-FB49-C705-33D3C061531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0E97C49-83DF-B628-29D9-D886E7672C0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4D73BB7-5A9B-B545-A91F-5610A2EA366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ECF21E9-6D95-4D8F-80E0-0E46872F1299}" type="datetimeFigureOut">
              <a:rPr lang="en-US" smtClean="0"/>
              <a:t>8/10/2026</a:t>
            </a:fld>
            <a:endParaRPr lang="en-US"/>
          </a:p>
        </p:txBody>
      </p:sp>
      <p:sp>
        <p:nvSpPr>
          <p:cNvPr id="5" name="Footer Placeholder 4">
            <a:extLst>
              <a:ext uri="{FF2B5EF4-FFF2-40B4-BE49-F238E27FC236}">
                <a16:creationId xmlns:a16="http://schemas.microsoft.com/office/drawing/2014/main" id="{01EFDC5E-0AD8-F5EE-492A-F220273E4B6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040BF1A3-7F1B-D2EB-DCE8-988C579A7DD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D011E08-BB09-4C3E-805C-D28BBFC7FB2E}" type="slidenum">
              <a:rPr lang="en-US" smtClean="0"/>
              <a:t>‹#›</a:t>
            </a:fld>
            <a:endParaRPr lang="en-US"/>
          </a:p>
        </p:txBody>
      </p:sp>
    </p:spTree>
    <p:extLst>
      <p:ext uri="{BB962C8B-B14F-4D97-AF65-F5344CB8AC3E}">
        <p14:creationId xmlns:p14="http://schemas.microsoft.com/office/powerpoint/2010/main" val="1679650562"/>
      </p:ext>
    </p:extLst>
  </p:cSld>
  <p:clrMap bg1="lt1" tx1="dk1" bg2="lt2" tx2="dk2" accent1="accent1" accent2="accent2" accent3="accent3" accent4="accent4" accent5="accent5" accent6="accent6" hlink="hlink" folHlink="folHlink"/>
  <p:sldLayoutIdLst>
    <p:sldLayoutId id="2147483649" r:id="rId1"/>
    <p:sldLayoutId id="2147483677" r:id="rId2"/>
    <p:sldLayoutId id="2147483650" r:id="rId3"/>
    <p:sldLayoutId id="2147483674" r:id="rId4"/>
    <p:sldLayoutId id="2147483651" r:id="rId5"/>
    <p:sldLayoutId id="2147483675" r:id="rId6"/>
    <p:sldLayoutId id="2147483652" r:id="rId7"/>
    <p:sldLayoutId id="2147483676" r:id="rId8"/>
    <p:sldLayoutId id="2147483657" r:id="rId9"/>
    <p:sldLayoutId id="2147483664" r:id="rId10"/>
    <p:sldLayoutId id="2147483658" r:id="rId11"/>
    <p:sldLayoutId id="2147483659" r:id="rId12"/>
    <p:sldLayoutId id="2147483660" r:id="rId13"/>
    <p:sldLayoutId id="2147483661" r:id="rId14"/>
    <p:sldLayoutId id="2147483662" r:id="rId15"/>
    <p:sldLayoutId id="2147483670" r:id="rId16"/>
    <p:sldLayoutId id="2147483671" r:id="rId17"/>
    <p:sldLayoutId id="2147483672" r:id="rId18"/>
    <p:sldLayoutId id="2147483673" r:id="rId19"/>
    <p:sldLayoutId id="2147483667" r:id="rId20"/>
    <p:sldLayoutId id="2147483668" r:id="rId21"/>
    <p:sldLayoutId id="2147483669" r:id="rId22"/>
    <p:sldLayoutId id="2147483653" r:id="rId23"/>
    <p:sldLayoutId id="2147483655" r:id="rId24"/>
    <p:sldLayoutId id="2147483654" r:id="rId25"/>
    <p:sldLayoutId id="2147483656" r:id="rId26"/>
    <p:sldLayoutId id="2147483665" r:id="rId27"/>
    <p:sldLayoutId id="2147483666" r:id="rId2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6.xml"/><Relationship Id="rId1" Type="http://schemas.openxmlformats.org/officeDocument/2006/relationships/slideLayout" Target="../slideLayouts/slideLayout9.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679321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74290819"/>
      </p:ext>
    </p:extLst>
  </p:cSld>
  <p:clrMapOvr>
    <a:masterClrMapping/>
  </p:clrMapOvr>
  <mc:AlternateContent xmlns:mc="http://schemas.openxmlformats.org/markup-compatibility/2006" xmlns:p14="http://schemas.microsoft.com/office/powerpoint/2010/main">
    <mc:Choice Requires="p14">
      <p:transition spd="slow" p14:dur="2000" advClick="0" advTm="1250"/>
    </mc:Choice>
    <mc:Fallback xmlns="">
      <p:transition spd="slow" advClick="0" advTm="125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949DDA-E19F-F3DD-34AE-3C87714BDD58}"/>
            </a:ext>
          </a:extLst>
        </p:cNvPr>
        <p:cNvGrpSpPr/>
        <p:nvPr/>
      </p:nvGrpSpPr>
      <p:grpSpPr>
        <a:xfrm>
          <a:off x="0" y="0"/>
          <a:ext cx="0" cy="0"/>
          <a:chOff x="0" y="0"/>
          <a:chExt cx="0" cy="0"/>
        </a:xfrm>
      </p:grpSpPr>
    </p:spTree>
    <p:extLst>
      <p:ext uri="{BB962C8B-B14F-4D97-AF65-F5344CB8AC3E}">
        <p14:creationId xmlns:p14="http://schemas.microsoft.com/office/powerpoint/2010/main" val="521425348"/>
      </p:ext>
    </p:extLst>
  </p:cSld>
  <p:clrMapOvr>
    <a:masterClrMapping/>
  </p:clrMapOvr>
  <mc:AlternateContent xmlns:mc="http://schemas.openxmlformats.org/markup-compatibility/2006" xmlns:p14="http://schemas.microsoft.com/office/powerpoint/2010/main">
    <mc:Choice Requires="p14">
      <p:transition spd="slow" p14:dur="2000" advClick="0" advTm="1250"/>
    </mc:Choice>
    <mc:Fallback xmlns="">
      <p:transition spd="slow" advClick="0" advTm="125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A53BDE-6C9E-05D0-CD2E-65FA10D3B830}"/>
            </a:ext>
          </a:extLst>
        </p:cNvPr>
        <p:cNvGrpSpPr/>
        <p:nvPr/>
      </p:nvGrpSpPr>
      <p:grpSpPr>
        <a:xfrm>
          <a:off x="0" y="0"/>
          <a:ext cx="0" cy="0"/>
          <a:chOff x="0" y="0"/>
          <a:chExt cx="0" cy="0"/>
        </a:xfrm>
      </p:grpSpPr>
    </p:spTree>
    <p:extLst>
      <p:ext uri="{BB962C8B-B14F-4D97-AF65-F5344CB8AC3E}">
        <p14:creationId xmlns:p14="http://schemas.microsoft.com/office/powerpoint/2010/main" val="13044538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7498344"/>
      </p:ext>
    </p:extLst>
  </p:cSld>
  <p:clrMapOvr>
    <a:masterClrMapping/>
  </p:clrMapOvr>
  <mc:AlternateContent xmlns:mc="http://schemas.openxmlformats.org/markup-compatibility/2006" xmlns:p14="http://schemas.microsoft.com/office/powerpoint/2010/main">
    <mc:Choice Requires="p14">
      <p:transition spd="slow" p14:dur="2000" advClick="0" advTm="1250"/>
    </mc:Choice>
    <mc:Fallback xmlns="">
      <p:transition spd="slow" advClick="0" advTm="125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775006948"/>
      </p:ext>
    </p:extLst>
  </p:cSld>
  <p:clrMapOvr>
    <a:masterClrMapping/>
  </p:clrMapOvr>
  <mc:AlternateContent xmlns:mc="http://schemas.openxmlformats.org/markup-compatibility/2006" xmlns:p14="http://schemas.microsoft.com/office/powerpoint/2010/main">
    <mc:Choice Requires="p14">
      <p:transition spd="slow" p14:dur="2000" advClick="0" advTm="1250"/>
    </mc:Choice>
    <mc:Fallback xmlns="">
      <p:transition spd="slow" advClick="0" advTm="125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50417568"/>
      </p:ext>
    </p:extLst>
  </p:cSld>
  <p:clrMapOvr>
    <a:masterClrMapping/>
  </p:clrMapOvr>
  <mc:AlternateContent xmlns:mc="http://schemas.openxmlformats.org/markup-compatibility/2006" xmlns:p14="http://schemas.microsoft.com/office/powerpoint/2010/main">
    <mc:Choice Requires="p14">
      <p:transition spd="slow" p14:dur="2000" advClick="0" advTm="1250"/>
    </mc:Choice>
    <mc:Fallback xmlns="">
      <p:transition spd="slow" advClick="0" advTm="125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5615650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6679123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8865821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5650767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680661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98545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42106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6077158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0724688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58D668-B8CB-87E0-4518-9F10402A4900}"/>
            </a:ext>
          </a:extLst>
        </p:cNvPr>
        <p:cNvGrpSpPr/>
        <p:nvPr/>
      </p:nvGrpSpPr>
      <p:grpSpPr>
        <a:xfrm>
          <a:off x="0" y="0"/>
          <a:ext cx="0" cy="0"/>
          <a:chOff x="0" y="0"/>
          <a:chExt cx="0" cy="0"/>
        </a:xfrm>
      </p:grpSpPr>
    </p:spTree>
    <p:extLst>
      <p:ext uri="{BB962C8B-B14F-4D97-AF65-F5344CB8AC3E}">
        <p14:creationId xmlns:p14="http://schemas.microsoft.com/office/powerpoint/2010/main" val="32867362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B5E6D8-2234-A980-554A-7D9034D913EC}"/>
            </a:ext>
          </a:extLst>
        </p:cNvPr>
        <p:cNvGrpSpPr/>
        <p:nvPr/>
      </p:nvGrpSpPr>
      <p:grpSpPr>
        <a:xfrm>
          <a:off x="0" y="0"/>
          <a:ext cx="0" cy="0"/>
          <a:chOff x="0" y="0"/>
          <a:chExt cx="0" cy="0"/>
        </a:xfrm>
      </p:grpSpPr>
    </p:spTree>
    <p:extLst>
      <p:ext uri="{BB962C8B-B14F-4D97-AF65-F5344CB8AC3E}">
        <p14:creationId xmlns:p14="http://schemas.microsoft.com/office/powerpoint/2010/main" val="16870334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9744704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163247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34530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0229319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4">
            <a:extLst>
              <a:ext uri="{FF2B5EF4-FFF2-40B4-BE49-F238E27FC236}">
                <a16:creationId xmlns:a16="http://schemas.microsoft.com/office/drawing/2014/main" id="{566119B2-1899-61AE-114F-0F28213F5C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70315" y="4836489"/>
            <a:ext cx="4556764" cy="1241718"/>
          </a:xfrm>
          <a:prstGeom prst="rect">
            <a:avLst/>
          </a:prstGeom>
        </p:spPr>
      </p:pic>
      <p:pic>
        <p:nvPicPr>
          <p:cNvPr id="9" name="3">
            <a:extLst>
              <a:ext uri="{FF2B5EF4-FFF2-40B4-BE49-F238E27FC236}">
                <a16:creationId xmlns:a16="http://schemas.microsoft.com/office/drawing/2014/main" id="{AA456901-A6F3-C53C-574B-5388D216962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52027" y="3371164"/>
            <a:ext cx="4556763" cy="1389813"/>
          </a:xfrm>
          <a:prstGeom prst="rect">
            <a:avLst/>
          </a:prstGeom>
        </p:spPr>
      </p:pic>
      <p:pic>
        <p:nvPicPr>
          <p:cNvPr id="7" name="2">
            <a:extLst>
              <a:ext uri="{FF2B5EF4-FFF2-40B4-BE49-F238E27FC236}">
                <a16:creationId xmlns:a16="http://schemas.microsoft.com/office/drawing/2014/main" id="{96B30E9A-2732-4A46-32BF-8791DA8EA77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52027" y="1905839"/>
            <a:ext cx="4556763" cy="1389813"/>
          </a:xfrm>
          <a:prstGeom prst="rect">
            <a:avLst/>
          </a:prstGeom>
        </p:spPr>
      </p:pic>
      <p:pic>
        <p:nvPicPr>
          <p:cNvPr id="5" name="1">
            <a:extLst>
              <a:ext uri="{FF2B5EF4-FFF2-40B4-BE49-F238E27FC236}">
                <a16:creationId xmlns:a16="http://schemas.microsoft.com/office/drawing/2014/main" id="{F14CAADF-8001-710C-3A31-8960F2B6AD9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52028" y="706325"/>
            <a:ext cx="4556764" cy="1124002"/>
          </a:xfrm>
          <a:prstGeom prst="rect">
            <a:avLst/>
          </a:prstGeom>
        </p:spPr>
      </p:pic>
    </p:spTree>
    <p:extLst>
      <p:ext uri="{BB962C8B-B14F-4D97-AF65-F5344CB8AC3E}">
        <p14:creationId xmlns:p14="http://schemas.microsoft.com/office/powerpoint/2010/main" val="2736892997"/>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500"/>
                                        <p:tgtEl>
                                          <p:spTgt spid="5"/>
                                        </p:tgtEl>
                                      </p:cBhvr>
                                    </p:animEffect>
                                  </p:childTnLst>
                                </p:cTn>
                              </p:par>
                            </p:childTnLst>
                          </p:cTn>
                        </p:par>
                        <p:par>
                          <p:cTn id="8" fill="hold">
                            <p:stCondLst>
                              <p:cond delay="1500"/>
                            </p:stCondLst>
                            <p:childTnLst>
                              <p:par>
                                <p:cTn id="9" presetID="10" presetClass="entr" presetSubtype="0"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1500"/>
                                        <p:tgtEl>
                                          <p:spTgt spid="7"/>
                                        </p:tgtEl>
                                      </p:cBhvr>
                                    </p:animEffect>
                                  </p:childTnLst>
                                </p:cTn>
                              </p:par>
                            </p:childTnLst>
                          </p:cTn>
                        </p:par>
                        <p:par>
                          <p:cTn id="12" fill="hold">
                            <p:stCondLst>
                              <p:cond delay="3000"/>
                            </p:stCondLst>
                            <p:childTnLst>
                              <p:par>
                                <p:cTn id="13" presetID="10" presetClass="entr" presetSubtype="0" fill="hold"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1500"/>
                                        <p:tgtEl>
                                          <p:spTgt spid="9"/>
                                        </p:tgtEl>
                                      </p:cBhvr>
                                    </p:animEffect>
                                  </p:childTnLst>
                                </p:cTn>
                              </p:par>
                            </p:childTnLst>
                          </p:cTn>
                        </p:par>
                        <p:par>
                          <p:cTn id="16" fill="hold">
                            <p:stCondLst>
                              <p:cond delay="4500"/>
                            </p:stCondLst>
                            <p:childTnLst>
                              <p:par>
                                <p:cTn id="17" presetID="10" presetClass="entr" presetSubtype="0" fill="hold"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42A2D6-14AD-1ACE-E3DD-63AB087166B6}"/>
            </a:ext>
          </a:extLst>
        </p:cNvPr>
        <p:cNvGrpSpPr/>
        <p:nvPr/>
      </p:nvGrpSpPr>
      <p:grpSpPr>
        <a:xfrm>
          <a:off x="0" y="0"/>
          <a:ext cx="0" cy="0"/>
          <a:chOff x="0" y="0"/>
          <a:chExt cx="0" cy="0"/>
        </a:xfrm>
      </p:grpSpPr>
      <p:pic>
        <p:nvPicPr>
          <p:cNvPr id="15" name="Picture 14" hidden="1">
            <a:extLst>
              <a:ext uri="{FF2B5EF4-FFF2-40B4-BE49-F238E27FC236}">
                <a16:creationId xmlns:a16="http://schemas.microsoft.com/office/drawing/2014/main" id="{58FBD12D-ED39-F977-C586-39E59B98C0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8935" y="-1673833"/>
            <a:ext cx="12509869" cy="10270979"/>
          </a:xfrm>
          <a:prstGeom prst="rect">
            <a:avLst/>
          </a:prstGeom>
        </p:spPr>
      </p:pic>
      <p:pic>
        <p:nvPicPr>
          <p:cNvPr id="13" name="Picture 12">
            <a:extLst>
              <a:ext uri="{FF2B5EF4-FFF2-40B4-BE49-F238E27FC236}">
                <a16:creationId xmlns:a16="http://schemas.microsoft.com/office/drawing/2014/main" id="{3F88FCC8-2CF0-36D1-59EC-0054508643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194217" y="-25623534"/>
            <a:ext cx="70770934" cy="58105067"/>
          </a:xfrm>
          <a:prstGeom prst="rect">
            <a:avLst/>
          </a:prstGeom>
        </p:spPr>
      </p:pic>
    </p:spTree>
    <p:extLst>
      <p:ext uri="{BB962C8B-B14F-4D97-AF65-F5344CB8AC3E}">
        <p14:creationId xmlns:p14="http://schemas.microsoft.com/office/powerpoint/2010/main" val="418615553"/>
      </p:ext>
    </p:extLst>
  </p:cSld>
  <p:clrMapOvr>
    <a:masterClrMapping/>
  </p:clrMapOvr>
  <mc:AlternateContent xmlns:mc="http://schemas.openxmlformats.org/markup-compatibility/2006" xmlns:p14="http://schemas.microsoft.com/office/powerpoint/2010/main">
    <mc:Choice Requires="p14">
      <p:transition spd="slow" p14:dur="4250" advClick="0" advTm="0"/>
    </mc:Choice>
    <mc:Fallback xmlns="">
      <p:transition spd="slow" advClick="0"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nodeType="withEffect">
                                  <p:stCondLst>
                                    <p:cond delay="0"/>
                                  </p:stCondLst>
                                  <p:childTnLst>
                                    <p:animScale>
                                      <p:cBhvr>
                                        <p:cTn id="6" dur="4000" fill="hold"/>
                                        <p:tgtEl>
                                          <p:spTgt spid="13"/>
                                        </p:tgtEl>
                                      </p:cBhvr>
                                      <p:by x="16000" y="16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03054639"/>
      </p:ext>
    </p:extLst>
  </p:cSld>
  <p:clrMapOvr>
    <a:masterClrMapping/>
  </p:clrMapOvr>
  <mc:AlternateContent xmlns:mc="http://schemas.openxmlformats.org/markup-compatibility/2006" xmlns:p14="http://schemas.microsoft.com/office/powerpoint/2010/main">
    <mc:Choice Requires="p14">
      <p:transition spd="slow" p14:dur="2000" advClick="0" advTm="500">
        <p:fade/>
      </p:transition>
    </mc:Choice>
    <mc:Fallback xmlns="">
      <p:transition spd="slow" advClick="0" advTm="500">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757385038"/>
      </p:ext>
    </p:extLst>
  </p:cSld>
  <p:clrMapOvr>
    <a:masterClrMapping/>
  </p:clrMapOvr>
  <mc:AlternateContent xmlns:mc="http://schemas.openxmlformats.org/markup-compatibility/2006" xmlns:p14="http://schemas.microsoft.com/office/powerpoint/2010/main">
    <mc:Choice Requires="p14">
      <p:transition spd="slow" p14:dur="2000" advClick="0" advTm="1250"/>
    </mc:Choice>
    <mc:Fallback xmlns="">
      <p:transition spd="slow" advClick="0" advTm="125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5813f08c-1a2a-48a6-9cf1-f891fb168569" xsi:nil="true"/>
    <lcf76f155ced4ddcb4097134ff3c332f xmlns="5496e5c2-78f5-4645-9629-0654316c6f8d">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C89C50C4EB5B648B0F30FB4EF42EC5A" ma:contentTypeVersion="19" ma:contentTypeDescription="Create a new document." ma:contentTypeScope="" ma:versionID="26b8017c0f2978d13232610812b39ce1">
  <xsd:schema xmlns:xsd="http://www.w3.org/2001/XMLSchema" xmlns:xs="http://www.w3.org/2001/XMLSchema" xmlns:p="http://schemas.microsoft.com/office/2006/metadata/properties" xmlns:ns2="5496e5c2-78f5-4645-9629-0654316c6f8d" xmlns:ns3="5813f08c-1a2a-48a6-9cf1-f891fb168569" targetNamespace="http://schemas.microsoft.com/office/2006/metadata/properties" ma:root="true" ma:fieldsID="e48df6746d9f2e5fff96ab0c1128020f" ns2:_="" ns3:_="">
    <xsd:import namespace="5496e5c2-78f5-4645-9629-0654316c6f8d"/>
    <xsd:import namespace="5813f08c-1a2a-48a6-9cf1-f891fb168569"/>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ServiceDateTaken"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496e5c2-78f5-4645-9629-0654316c6f8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Extracted Text" ma:internalName="MediaServiceOCR" ma:readOnly="true">
      <xsd:simpleType>
        <xsd:restriction base="dms:Note">
          <xsd:maxLength value="255"/>
        </xsd:restriction>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e5900c6a-68aa-4d52-b9f6-c77b15febbd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813f08c-1a2a-48a6-9cf1-f891fb168569"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ccb0273c-1e10-4b96-ada8-9a8fc91fbe4d}" ma:internalName="TaxCatchAll" ma:showField="CatchAllData" ma:web="5813f08c-1a2a-48a6-9cf1-f891fb16856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30FC58D-8F54-48AD-80CE-BE79F17C760E}">
  <ds:schemaRefs>
    <ds:schemaRef ds:uri="5496e5c2-78f5-4645-9629-0654316c6f8d"/>
    <ds:schemaRef ds:uri="5813f08c-1a2a-48a6-9cf1-f891fb16856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BE1165B1-2B12-47E4-9541-4B4E6CD0A436}">
  <ds:schemaRefs>
    <ds:schemaRef ds:uri="http://schemas.microsoft.com/sharepoint/v3/contenttype/forms"/>
  </ds:schemaRefs>
</ds:datastoreItem>
</file>

<file path=customXml/itemProps3.xml><?xml version="1.0" encoding="utf-8"?>
<ds:datastoreItem xmlns:ds="http://schemas.openxmlformats.org/officeDocument/2006/customXml" ds:itemID="{4BFDF0D5-F2BF-4B69-866A-7B3B02E3DE64}">
  <ds:schemaRefs>
    <ds:schemaRef ds:uri="5496e5c2-78f5-4645-9629-0654316c6f8d"/>
    <ds:schemaRef ds:uri="5813f08c-1a2a-48a6-9cf1-f891fb16856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3</TotalTime>
  <Words>1653</Words>
  <Application>Microsoft Office PowerPoint</Application>
  <PresentationFormat>Widescreen</PresentationFormat>
  <Paragraphs>131</Paragraphs>
  <Slides>26</Slides>
  <Notes>25</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Zandra Whalen</dc:creator>
  <cp:lastModifiedBy>Zandra Whalen</cp:lastModifiedBy>
  <cp:revision>4</cp:revision>
  <dcterms:created xsi:type="dcterms:W3CDTF">2026-07-29T12:26:20Z</dcterms:created>
  <dcterms:modified xsi:type="dcterms:W3CDTF">2026-08-10T14:30:11Z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0x010100AC89C50C4EB5B648B0F30FB4EF42EC5A</vt:lpwstr>
  </property>
  <property fmtid="{D5CDD505-2E9C-101B-9397-08002B2CF9AE}" pid="3" name="MediaServiceImageTags">
    <vt:lpwstr/>
  </property>
</Properties>
</file>