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29"/>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81" r:id="rId19"/>
    <p:sldId id="282" r:id="rId20"/>
    <p:sldId id="271" r:id="rId21"/>
    <p:sldId id="272" r:id="rId22"/>
    <p:sldId id="283" r:id="rId23"/>
    <p:sldId id="274" r:id="rId24"/>
    <p:sldId id="275" r:id="rId25"/>
    <p:sldId id="276" r:id="rId26"/>
    <p:sldId id="277" r:id="rId27"/>
    <p:sldId id="27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A6CB6A-713C-F454-63D8-41C0EF07C50B}" v="16" dt="2024-07-31T19:59:12.553"/>
    <p1510:client id="{43919CF5-EB6A-4B47-97BA-7284F29E3E63}" v="5" dt="2024-08-01T18:05:06.325"/>
    <p1510:client id="{D83FD27D-3E52-412A-8DFA-A5D0DF6E2F10}" v="1" dt="2024-08-02T14:29:10.6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52137" autoAdjust="0"/>
  </p:normalViewPr>
  <p:slideViewPr>
    <p:cSldViewPr snapToGrid="0">
      <p:cViewPr varScale="1">
        <p:scale>
          <a:sx n="82" d="100"/>
          <a:sy n="82" d="100"/>
        </p:scale>
        <p:origin x="720" y="72"/>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34" Type="http://schemas.microsoft.com/office/2015/10/relationships/revisionInfo" Target="revisionInfo.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AF5D46-284E-4EDA-AB52-08D8F1E60253}" type="datetimeFigureOut">
              <a:rPr lang="en-US" smtClean="0"/>
              <a:t>8/2/2024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09B8B8-1284-40D0-80E3-44C6F2DA8C92}" type="slidenum">
              <a:rPr lang="en-US" smtClean="0"/>
              <a:t>‹#›</a:t>
            </a:fld>
            <a:endParaRPr lang="en-US"/>
          </a:p>
        </p:txBody>
      </p:sp>
    </p:spTree>
    <p:extLst>
      <p:ext uri="{BB962C8B-B14F-4D97-AF65-F5344CB8AC3E}">
        <p14:creationId xmlns:p14="http://schemas.microsoft.com/office/powerpoint/2010/main" val="2139776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Arial" panose="020B0604020202020204" pitchFamily="34" charset="0"/>
                <a:ea typeface="Aptos" panose="020B0004020202020204" pitchFamily="34" charset="0"/>
                <a:cs typeface="Times New Roman" panose="02020603050405020304" pitchFamily="18" charset="0"/>
              </a:rPr>
              <a:t>Thanks for having me today. I’m ______ from United Way of the Greater Lehigh Valley.</a:t>
            </a:r>
          </a:p>
          <a:p>
            <a:pPr marL="0" marR="0">
              <a:lnSpc>
                <a:spcPct val="107000"/>
              </a:lnSpc>
              <a:spcBef>
                <a:spcPts val="0"/>
              </a:spcBef>
              <a:spcAft>
                <a:spcPts val="800"/>
              </a:spcAft>
            </a:pPr>
            <a:endParaRPr lang="en-US" sz="1800" dirty="0">
              <a:effectLst/>
              <a:latin typeface="Arial" panose="020B06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Aptos" panose="020B0004020202020204" pitchFamily="34" charset="0"/>
                <a:cs typeface="Times New Roman" panose="02020603050405020304" pitchFamily="18" charset="0"/>
              </a:rPr>
              <a:t>Quick show of hands… How many of you are familiar with your local United Way?... And how many of you have at least heard of United Way?</a:t>
            </a:r>
          </a:p>
          <a:p>
            <a:pPr marL="0" marR="0">
              <a:lnSpc>
                <a:spcPct val="107000"/>
              </a:lnSpc>
              <a:spcBef>
                <a:spcPts val="0"/>
              </a:spcBef>
              <a:spcAft>
                <a:spcPts val="800"/>
              </a:spcAft>
            </a:pPr>
            <a:endParaRPr lang="en-US" sz="1800" dirty="0">
              <a:effectLst/>
              <a:latin typeface="Arial" panose="020B06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Aptos" panose="020B0004020202020204" pitchFamily="34" charset="0"/>
                <a:cs typeface="Times New Roman" panose="02020603050405020304" pitchFamily="18" charset="0"/>
              </a:rPr>
              <a:t>For everyone who has given to United Way in the past, volunteered during events like Day of Caring or given back in other ways, THANK YOU!</a:t>
            </a:r>
          </a:p>
          <a:p>
            <a:pPr marL="0" marR="0">
              <a:lnSpc>
                <a:spcPct val="107000"/>
              </a:lnSpc>
              <a:spcBef>
                <a:spcPts val="0"/>
              </a:spcBef>
              <a:spcAft>
                <a:spcPts val="800"/>
              </a:spcAft>
            </a:pPr>
            <a:endParaRPr lang="en-US" sz="1800" dirty="0">
              <a:effectLst/>
              <a:latin typeface="Arial" panose="020B06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Aptos" panose="020B0004020202020204" pitchFamily="34" charset="0"/>
                <a:cs typeface="Times New Roman" panose="02020603050405020304" pitchFamily="18" charset="0"/>
              </a:rPr>
              <a:t>Let’s start with a quick reminder about what your United Way does to build a brighter future right here in the Greater Lehigh Valley.</a:t>
            </a:r>
          </a:p>
          <a:p>
            <a:pPr marL="0" marR="0">
              <a:lnSpc>
                <a:spcPct val="107000"/>
              </a:lnSpc>
              <a:spcBef>
                <a:spcPts val="0"/>
              </a:spcBef>
              <a:spcAft>
                <a:spcPts val="800"/>
              </a:spcAft>
            </a:pPr>
            <a:endParaRPr lang="en-US" sz="1800" dirty="0">
              <a:effectLst/>
              <a:latin typeface="Arial" panose="020B06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Aptos" panose="020B0004020202020204" pitchFamily="34" charset="0"/>
                <a:cs typeface="Times New Roman" panose="02020603050405020304" pitchFamily="18" charset="0"/>
              </a:rPr>
              <a:t>United Way is the world’s largest nonprofit organization, and your local United Way is 100% dedicated to serving the people of Lehigh, Northampton and Carbon counties. Because of dedicated supporters just like you, we’re one of the highest-performing organizations of its kind in the nation. Your investments are well-spent, are well-stewarded and are making a direct impact right here where you all live and work. </a:t>
            </a:r>
          </a:p>
          <a:p>
            <a:pPr marL="0" marR="0">
              <a:lnSpc>
                <a:spcPct val="107000"/>
              </a:lnSpc>
              <a:spcBef>
                <a:spcPts val="0"/>
              </a:spcBef>
              <a:spcAft>
                <a:spcPts val="800"/>
              </a:spcAft>
            </a:pPr>
            <a:endParaRPr lang="en-US" sz="1800" dirty="0">
              <a:effectLst/>
              <a:latin typeface="Arial" panose="020B06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a:ea typeface="Aptos" panose="020B0004020202020204" pitchFamily="34" charset="0"/>
                <a:cs typeface="Arial"/>
              </a:rPr>
              <a:t>Every dollar that’s donated here, </a:t>
            </a:r>
            <a:r>
              <a:rPr lang="en-US" sz="1800" dirty="0">
                <a:latin typeface="Arial"/>
                <a:ea typeface="Aptos" panose="020B0004020202020204" pitchFamily="34" charset="0"/>
                <a:cs typeface="Arial"/>
              </a:rPr>
              <a:t>stays</a:t>
            </a:r>
            <a:r>
              <a:rPr lang="en-US" sz="1800" dirty="0">
                <a:effectLst/>
                <a:latin typeface="Arial"/>
                <a:ea typeface="Aptos" panose="020B0004020202020204" pitchFamily="34" charset="0"/>
                <a:cs typeface="Arial"/>
              </a:rPr>
              <a:t> right here in the Greater Lehigh Valley. And the vast majority of the support we receive comes from donors just like you.</a:t>
            </a:r>
          </a:p>
          <a:p>
            <a:pPr marL="0" marR="0">
              <a:lnSpc>
                <a:spcPct val="107000"/>
              </a:lnSpc>
              <a:spcBef>
                <a:spcPts val="0"/>
              </a:spcBef>
              <a:spcAft>
                <a:spcPts val="800"/>
              </a:spcAft>
            </a:pPr>
            <a:endParaRPr lang="en-US" sz="1800" dirty="0">
              <a:effectLst/>
              <a:latin typeface="Arial" panose="020B06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Aptos" panose="020B0004020202020204" pitchFamily="34" charset="0"/>
                <a:cs typeface="Times New Roman" panose="02020603050405020304" pitchFamily="18" charset="0"/>
              </a:rPr>
              <a:t>This year, we are investing </a:t>
            </a:r>
            <a:r>
              <a:rPr lang="en-US" sz="1800" dirty="0">
                <a:solidFill>
                  <a:srgbClr val="000000"/>
                </a:solidFill>
                <a:effectLst/>
                <a:highlight>
                  <a:srgbClr val="FFFFFF"/>
                </a:highlight>
                <a:latin typeface="Arial" panose="020B0604020202020204" pitchFamily="34" charset="0"/>
                <a:ea typeface="Aptos" panose="020B0004020202020204" pitchFamily="34" charset="0"/>
                <a:cs typeface="Arial" panose="020B0604020202020204" pitchFamily="34" charset="0"/>
              </a:rPr>
              <a:t>$26.7 million into the community reaching 175,000 people in more than 100 programs, services and solutions in Lehigh, Northampton and Carbon counties.</a:t>
            </a:r>
            <a:r>
              <a:rPr lang="en-US" sz="1800" dirty="0">
                <a:effectLst/>
                <a:latin typeface="Arial" panose="020B0604020202020204" pitchFamily="34" charset="0"/>
                <a:ea typeface="Aptos" panose="020B0004020202020204" pitchFamily="34" charset="0"/>
                <a:cs typeface="Times New Roman" panose="02020603050405020304" pitchFamily="18" charset="0"/>
              </a:rPr>
              <a:t> That’s 1 in every 6 people in the Greater Lehigh Valley, who have been helped by donors like you.</a:t>
            </a:r>
          </a:p>
          <a:p>
            <a:endParaRPr lang="en-US" dirty="0"/>
          </a:p>
        </p:txBody>
      </p:sp>
      <p:sp>
        <p:nvSpPr>
          <p:cNvPr id="4" name="Slide Number Placeholder 3"/>
          <p:cNvSpPr>
            <a:spLocks noGrp="1"/>
          </p:cNvSpPr>
          <p:nvPr>
            <p:ph type="sldNum" sz="quarter" idx="5"/>
          </p:nvPr>
        </p:nvSpPr>
        <p:spPr/>
        <p:txBody>
          <a:bodyPr/>
          <a:lstStyle/>
          <a:p>
            <a:fld id="{8809B8B8-1284-40D0-80E3-44C6F2DA8C92}" type="slidenum">
              <a:rPr lang="en-US" smtClean="0"/>
              <a:t>1</a:t>
            </a:fld>
            <a:endParaRPr lang="en-US"/>
          </a:p>
        </p:txBody>
      </p:sp>
    </p:spTree>
    <p:extLst>
      <p:ext uri="{BB962C8B-B14F-4D97-AF65-F5344CB8AC3E}">
        <p14:creationId xmlns:p14="http://schemas.microsoft.com/office/powerpoint/2010/main" val="347894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200" dirty="0">
                <a:effectLst/>
                <a:latin typeface="Arial" panose="020B0604020202020204" pitchFamily="34" charset="0"/>
                <a:ea typeface="Aptos" panose="020B0004020202020204" pitchFamily="34" charset="0"/>
                <a:cs typeface="Times New Roman" panose="02020603050405020304" pitchFamily="18" charset="0"/>
              </a:rPr>
              <a:t>are experiencing food insecurity; 1 in 6 are kids.</a:t>
            </a:r>
          </a:p>
          <a:p>
            <a:endParaRPr lang="en-US" dirty="0"/>
          </a:p>
        </p:txBody>
      </p:sp>
      <p:sp>
        <p:nvSpPr>
          <p:cNvPr id="4" name="Slide Number Placeholder 3"/>
          <p:cNvSpPr>
            <a:spLocks noGrp="1"/>
          </p:cNvSpPr>
          <p:nvPr>
            <p:ph type="sldNum" sz="quarter" idx="5"/>
          </p:nvPr>
        </p:nvSpPr>
        <p:spPr/>
        <p:txBody>
          <a:bodyPr/>
          <a:lstStyle/>
          <a:p>
            <a:fld id="{8809B8B8-1284-40D0-80E3-44C6F2DA8C92}" type="slidenum">
              <a:rPr lang="en-US" smtClean="0"/>
              <a:t>10</a:t>
            </a:fld>
            <a:endParaRPr lang="en-US"/>
          </a:p>
        </p:txBody>
      </p:sp>
    </p:spTree>
    <p:extLst>
      <p:ext uri="{BB962C8B-B14F-4D97-AF65-F5344CB8AC3E}">
        <p14:creationId xmlns:p14="http://schemas.microsoft.com/office/powerpoint/2010/main" val="3120056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57585A"/>
                </a:solidFill>
                <a:effectLst/>
                <a:latin typeface="Arial" panose="020B0604020202020204" pitchFamily="34" charset="0"/>
                <a:ea typeface="Aptos" panose="020B0004020202020204" pitchFamily="34" charset="0"/>
                <a:cs typeface="Roboto" panose="02000000000000000000" pitchFamily="2" charset="0"/>
              </a:rPr>
              <a:t>As many as 144,000 families…</a:t>
            </a:r>
            <a:endParaRPr lang="en-US" dirty="0"/>
          </a:p>
        </p:txBody>
      </p:sp>
      <p:sp>
        <p:nvSpPr>
          <p:cNvPr id="4" name="Slide Number Placeholder 3"/>
          <p:cNvSpPr>
            <a:spLocks noGrp="1"/>
          </p:cNvSpPr>
          <p:nvPr>
            <p:ph type="sldNum" sz="quarter" idx="5"/>
          </p:nvPr>
        </p:nvSpPr>
        <p:spPr/>
        <p:txBody>
          <a:bodyPr/>
          <a:lstStyle/>
          <a:p>
            <a:fld id="{8809B8B8-1284-40D0-80E3-44C6F2DA8C92}" type="slidenum">
              <a:rPr lang="en-US" smtClean="0"/>
              <a:t>11</a:t>
            </a:fld>
            <a:endParaRPr lang="en-US"/>
          </a:p>
        </p:txBody>
      </p:sp>
    </p:spTree>
    <p:extLst>
      <p:ext uri="{BB962C8B-B14F-4D97-AF65-F5344CB8AC3E}">
        <p14:creationId xmlns:p14="http://schemas.microsoft.com/office/powerpoint/2010/main" val="1927576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200" dirty="0">
                <a:solidFill>
                  <a:srgbClr val="57585A"/>
                </a:solidFill>
                <a:effectLst/>
                <a:latin typeface="Arial" panose="020B0604020202020204" pitchFamily="34" charset="0"/>
                <a:ea typeface="Aptos" panose="020B0004020202020204" pitchFamily="34" charset="0"/>
                <a:cs typeface="Roboto" panose="02000000000000000000" pitchFamily="2" charset="0"/>
              </a:rPr>
              <a:t>continue to struggle to make ends meet. </a:t>
            </a:r>
            <a:endParaRPr lang="en-US" sz="12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809B8B8-1284-40D0-80E3-44C6F2DA8C92}" type="slidenum">
              <a:rPr lang="en-US" smtClean="0"/>
              <a:t>12</a:t>
            </a:fld>
            <a:endParaRPr lang="en-US"/>
          </a:p>
        </p:txBody>
      </p:sp>
    </p:spTree>
    <p:extLst>
      <p:ext uri="{BB962C8B-B14F-4D97-AF65-F5344CB8AC3E}">
        <p14:creationId xmlns:p14="http://schemas.microsoft.com/office/powerpoint/2010/main" val="24599638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in 6 seniors…</a:t>
            </a:r>
          </a:p>
        </p:txBody>
      </p:sp>
      <p:sp>
        <p:nvSpPr>
          <p:cNvPr id="4" name="Slide Number Placeholder 3"/>
          <p:cNvSpPr>
            <a:spLocks noGrp="1"/>
          </p:cNvSpPr>
          <p:nvPr>
            <p:ph type="sldNum" sz="quarter" idx="5"/>
          </p:nvPr>
        </p:nvSpPr>
        <p:spPr/>
        <p:txBody>
          <a:bodyPr/>
          <a:lstStyle/>
          <a:p>
            <a:fld id="{8809B8B8-1284-40D0-80E3-44C6F2DA8C92}" type="slidenum">
              <a:rPr lang="en-US" smtClean="0"/>
              <a:t>13</a:t>
            </a:fld>
            <a:endParaRPr lang="en-US"/>
          </a:p>
        </p:txBody>
      </p:sp>
    </p:spTree>
    <p:extLst>
      <p:ext uri="{BB962C8B-B14F-4D97-AF65-F5344CB8AC3E}">
        <p14:creationId xmlns:p14="http://schemas.microsoft.com/office/powerpoint/2010/main" val="3322893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lonely or experiencing social isolation</a:t>
            </a:r>
          </a:p>
        </p:txBody>
      </p:sp>
      <p:sp>
        <p:nvSpPr>
          <p:cNvPr id="4" name="Slide Number Placeholder 3"/>
          <p:cNvSpPr>
            <a:spLocks noGrp="1"/>
          </p:cNvSpPr>
          <p:nvPr>
            <p:ph type="sldNum" sz="quarter" idx="5"/>
          </p:nvPr>
        </p:nvSpPr>
        <p:spPr/>
        <p:txBody>
          <a:bodyPr/>
          <a:lstStyle/>
          <a:p>
            <a:fld id="{8809B8B8-1284-40D0-80E3-44C6F2DA8C92}" type="slidenum">
              <a:rPr lang="en-US" smtClean="0"/>
              <a:t>14</a:t>
            </a:fld>
            <a:endParaRPr lang="en-US"/>
          </a:p>
        </p:txBody>
      </p:sp>
    </p:spTree>
    <p:extLst>
      <p:ext uri="{BB962C8B-B14F-4D97-AF65-F5344CB8AC3E}">
        <p14:creationId xmlns:p14="http://schemas.microsoft.com/office/powerpoint/2010/main" val="2670953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Arial" panose="020B0604020202020204" pitchFamily="34" charset="0"/>
                <a:ea typeface="Aptos" panose="020B0004020202020204" pitchFamily="34" charset="0"/>
                <a:cs typeface="Times New Roman" panose="02020603050405020304" pitchFamily="18" charset="0"/>
              </a:rPr>
              <a:t>Thanks to supporters like you, United Way solutions are working!</a:t>
            </a:r>
          </a:p>
          <a:p>
            <a:pPr marL="0" marR="0">
              <a:lnSpc>
                <a:spcPct val="107000"/>
              </a:lnSpc>
              <a:spcBef>
                <a:spcPts val="0"/>
              </a:spcBef>
              <a:spcAft>
                <a:spcPts val="800"/>
              </a:spcAft>
            </a:pPr>
            <a:endParaRPr lang="en-US" sz="1800" dirty="0">
              <a:effectLst/>
              <a:latin typeface="Arial" panose="020B06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Aptos" panose="020B0004020202020204" pitchFamily="34" charset="0"/>
                <a:cs typeface="Times New Roman" panose="02020603050405020304" pitchFamily="18" charset="0"/>
              </a:rPr>
              <a:t>This year, over 40,000 students and families are being served through education programs like pre-school programs that ensure they’re ready to learn when they start school and United Way Community Schools that make sure they have what they need to be successful once they’re there.</a:t>
            </a:r>
          </a:p>
          <a:p>
            <a:pPr marL="0" marR="0">
              <a:lnSpc>
                <a:spcPct val="107000"/>
              </a:lnSpc>
              <a:spcBef>
                <a:spcPts val="0"/>
              </a:spcBef>
              <a:spcAft>
                <a:spcPts val="800"/>
              </a:spcAft>
            </a:pPr>
            <a:endParaRPr lang="en-US" sz="1800" dirty="0">
              <a:effectLst/>
              <a:latin typeface="Arial" panose="020B06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Arial" panose="020B06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809B8B8-1284-40D0-80E3-44C6F2DA8C92}" type="slidenum">
              <a:rPr lang="en-US" smtClean="0"/>
              <a:t>15</a:t>
            </a:fld>
            <a:endParaRPr lang="en-US"/>
          </a:p>
        </p:txBody>
      </p:sp>
    </p:spTree>
    <p:extLst>
      <p:ext uri="{BB962C8B-B14F-4D97-AF65-F5344CB8AC3E}">
        <p14:creationId xmlns:p14="http://schemas.microsoft.com/office/powerpoint/2010/main" val="1517369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a:t>Over 4,000 seniors are connected to resources through United Way solutions that allowed 99% of them to stay safe and healthy in their homes thanks to programs like meal deliveries and senior center programs called Community Hubs.</a:t>
            </a:r>
            <a:endParaRPr lang="en-US" dirty="0"/>
          </a:p>
          <a:p>
            <a:pPr>
              <a:lnSpc>
                <a:spcPct val="107000"/>
              </a:lnSpc>
              <a:spcAft>
                <a:spcPts val="800"/>
              </a:spcAft>
            </a:pPr>
            <a:endParaRPr lang="en-US" dirty="0"/>
          </a:p>
          <a:p>
            <a:endParaRPr lang="en-US" dirty="0"/>
          </a:p>
        </p:txBody>
      </p:sp>
      <p:sp>
        <p:nvSpPr>
          <p:cNvPr id="4" name="Slide Number Placeholder 3"/>
          <p:cNvSpPr>
            <a:spLocks noGrp="1"/>
          </p:cNvSpPr>
          <p:nvPr>
            <p:ph type="sldNum" sz="quarter" idx="5"/>
          </p:nvPr>
        </p:nvSpPr>
        <p:spPr/>
        <p:txBody>
          <a:bodyPr/>
          <a:lstStyle/>
          <a:p>
            <a:fld id="{8809B8B8-1284-40D0-80E3-44C6F2DA8C92}" type="slidenum">
              <a:rPr lang="en-US" smtClean="0"/>
              <a:t>16</a:t>
            </a:fld>
            <a:endParaRPr lang="en-US"/>
          </a:p>
        </p:txBody>
      </p:sp>
    </p:spTree>
    <p:extLst>
      <p:ext uri="{BB962C8B-B14F-4D97-AF65-F5344CB8AC3E}">
        <p14:creationId xmlns:p14="http://schemas.microsoft.com/office/powerpoint/2010/main" val="18768565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dirty="0"/>
              <a:t>Over 120,000 people accessed food, housing, mental health and emergency services through housing programs, food pantries and our PA 211 helpline.</a:t>
            </a:r>
          </a:p>
          <a:p>
            <a:pPr>
              <a:lnSpc>
                <a:spcPct val="107000"/>
              </a:lnSpc>
              <a:spcAft>
                <a:spcPts val="800"/>
              </a:spcAft>
            </a:pPr>
            <a:endParaRPr lang="en-US" dirty="0"/>
          </a:p>
          <a:p>
            <a:pPr>
              <a:lnSpc>
                <a:spcPct val="107000"/>
              </a:lnSpc>
              <a:spcAft>
                <a:spcPts val="800"/>
              </a:spcAft>
            </a:pPr>
            <a:r>
              <a:rPr lang="en-US" dirty="0"/>
              <a:t>Together, we are United for YOU, making a lasting impact on our community’s future. Every single person who donates becomes a part of creating this lasting impact. If you're a long-time supporter or you’ve never given to United Way... This is your opportunity to step up and create lasting, positive change.</a:t>
            </a:r>
          </a:p>
          <a:p>
            <a:endParaRPr lang="en-US" dirty="0"/>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8809B8B8-1284-40D0-80E3-44C6F2DA8C92}" type="slidenum">
              <a:rPr lang="en-US" smtClean="0"/>
              <a:t>17</a:t>
            </a:fld>
            <a:endParaRPr lang="en-US"/>
          </a:p>
        </p:txBody>
      </p:sp>
    </p:spTree>
    <p:extLst>
      <p:ext uri="{BB962C8B-B14F-4D97-AF65-F5344CB8AC3E}">
        <p14:creationId xmlns:p14="http://schemas.microsoft.com/office/powerpoint/2010/main" val="29685678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Arial" panose="020B0604020202020204" pitchFamily="34" charset="0"/>
                <a:ea typeface="Aptos" panose="020B0004020202020204" pitchFamily="34" charset="0"/>
                <a:cs typeface="Times New Roman" panose="02020603050405020304" pitchFamily="18" charset="0"/>
              </a:rPr>
              <a:t>Imagine the ripple effect of your support. </a:t>
            </a:r>
          </a:p>
          <a:p>
            <a:pPr marL="0" marR="0">
              <a:lnSpc>
                <a:spcPct val="107000"/>
              </a:lnSpc>
              <a:spcBef>
                <a:spcPts val="0"/>
              </a:spcBef>
              <a:spcAft>
                <a:spcPts val="800"/>
              </a:spcAft>
            </a:pPr>
            <a:endParaRPr lang="en-US" sz="1800" dirty="0">
              <a:effectLst/>
              <a:latin typeface="Arial" panose="020B06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Aptos" panose="020B0004020202020204" pitchFamily="34" charset="0"/>
                <a:cs typeface="Times New Roman" panose="02020603050405020304" pitchFamily="18" charset="0"/>
              </a:rPr>
              <a:t>Whether you give a dollar a day or a dollar a week, each and every donation sparks change in our community. </a:t>
            </a:r>
          </a:p>
          <a:p>
            <a:pPr marL="0" marR="0">
              <a:lnSpc>
                <a:spcPct val="107000"/>
              </a:lnSpc>
              <a:spcBef>
                <a:spcPts val="0"/>
              </a:spcBef>
              <a:spcAft>
                <a:spcPts val="800"/>
              </a:spcAft>
            </a:pPr>
            <a:endParaRPr lang="en-US" sz="1800" dirty="0">
              <a:effectLst/>
              <a:latin typeface="Arial" panose="020B06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Aptos" panose="020B0004020202020204" pitchFamily="34" charset="0"/>
                <a:cs typeface="Times New Roman" panose="02020603050405020304" pitchFamily="18" charset="0"/>
              </a:rPr>
              <a:t>Your generosity isn't just about dollars—it's about the countless lives that benefit from your decision to take action today. </a:t>
            </a:r>
          </a:p>
          <a:p>
            <a:pPr marL="0" marR="0">
              <a:lnSpc>
                <a:spcPct val="107000"/>
              </a:lnSpc>
              <a:spcBef>
                <a:spcPts val="0"/>
              </a:spcBef>
              <a:spcAft>
                <a:spcPts val="800"/>
              </a:spcAft>
            </a:pPr>
            <a:endParaRPr lang="en-US" sz="1800" dirty="0">
              <a:effectLst/>
              <a:latin typeface="Arial" panose="020B06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Aptos" panose="020B0004020202020204" pitchFamily="34" charset="0"/>
                <a:cs typeface="Times New Roman" panose="02020603050405020304" pitchFamily="18" charset="0"/>
              </a:rPr>
              <a:t>The collective impact that you can make is magnified when it’s combined with thousands of other donors just like you across the region.</a:t>
            </a:r>
          </a:p>
          <a:p>
            <a:pPr marL="0" marR="0">
              <a:lnSpc>
                <a:spcPct val="107000"/>
              </a:lnSpc>
              <a:spcBef>
                <a:spcPts val="0"/>
              </a:spcBef>
              <a:spcAft>
                <a:spcPts val="800"/>
              </a:spcAft>
            </a:pPr>
            <a:endParaRPr lang="en-US" sz="1800" dirty="0">
              <a:effectLst/>
              <a:latin typeface="Arial" panose="020B06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Aptos" panose="020B0004020202020204" pitchFamily="34" charset="0"/>
                <a:cs typeface="Times New Roman" panose="02020603050405020304" pitchFamily="18" charset="0"/>
              </a:rPr>
              <a:t>Join us in making a real difference. Together, we can touch the lives of tens of thousands of our neighbors.</a:t>
            </a:r>
          </a:p>
          <a:p>
            <a:pPr marL="0" marR="0">
              <a:lnSpc>
                <a:spcPct val="107000"/>
              </a:lnSpc>
              <a:spcBef>
                <a:spcPts val="0"/>
              </a:spcBef>
              <a:spcAft>
                <a:spcPts val="800"/>
              </a:spcAft>
            </a:pPr>
            <a:endParaRPr lang="en-US" sz="1800" dirty="0">
              <a:effectLst/>
              <a:latin typeface="Arial" panose="020B06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Aptos" panose="020B0004020202020204" pitchFamily="34" charset="0"/>
                <a:cs typeface="Times New Roman" panose="02020603050405020304" pitchFamily="18" charset="0"/>
              </a:rPr>
              <a:t>$2 a week means a month of food for a local family. </a:t>
            </a:r>
          </a:p>
          <a:p>
            <a:pPr marL="0" marR="0">
              <a:lnSpc>
                <a:spcPct val="107000"/>
              </a:lnSpc>
              <a:spcBef>
                <a:spcPts val="0"/>
              </a:spcBef>
              <a:spcAft>
                <a:spcPts val="800"/>
              </a:spcAft>
            </a:pPr>
            <a:r>
              <a:rPr lang="en-US" sz="1800" dirty="0">
                <a:effectLst/>
                <a:latin typeface="Arial" panose="020B0604020202020204" pitchFamily="34" charset="0"/>
                <a:ea typeface="Aptos" panose="020B0004020202020204" pitchFamily="34" charset="0"/>
                <a:cs typeface="Times New Roman" panose="02020603050405020304" pitchFamily="18" charset="0"/>
              </a:rPr>
              <a:t>$10 a week helps a child keep learning over the summer and start school ready to learn</a:t>
            </a:r>
          </a:p>
          <a:p>
            <a:pPr marL="0" marR="0">
              <a:lnSpc>
                <a:spcPct val="107000"/>
              </a:lnSpc>
              <a:spcBef>
                <a:spcPts val="0"/>
              </a:spcBef>
              <a:spcAft>
                <a:spcPts val="800"/>
              </a:spcAft>
            </a:pPr>
            <a:r>
              <a:rPr lang="en-US" sz="1800" dirty="0">
                <a:effectLst/>
                <a:latin typeface="Arial" panose="020B0604020202020204" pitchFamily="34" charset="0"/>
                <a:ea typeface="Aptos" panose="020B0004020202020204" pitchFamily="34" charset="0"/>
                <a:cs typeface="Times New Roman" panose="02020603050405020304" pitchFamily="18" charset="0"/>
              </a:rPr>
              <a:t>$25 a week provides a month of housing to a family at risk of homelessness </a:t>
            </a:r>
          </a:p>
          <a:p>
            <a:pPr marL="0" marR="0">
              <a:lnSpc>
                <a:spcPct val="107000"/>
              </a:lnSpc>
              <a:spcBef>
                <a:spcPts val="0"/>
              </a:spcBef>
              <a:spcAft>
                <a:spcPts val="800"/>
              </a:spcAft>
            </a:pPr>
            <a:endParaRPr lang="en-US" sz="1800" dirty="0">
              <a:effectLst/>
              <a:latin typeface="Arial" panose="020B06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809B8B8-1284-40D0-80E3-44C6F2DA8C92}" type="slidenum">
              <a:rPr lang="en-US" smtClean="0"/>
              <a:t>18</a:t>
            </a:fld>
            <a:endParaRPr lang="en-US"/>
          </a:p>
        </p:txBody>
      </p:sp>
    </p:spTree>
    <p:extLst>
      <p:ext uri="{BB962C8B-B14F-4D97-AF65-F5344CB8AC3E}">
        <p14:creationId xmlns:p14="http://schemas.microsoft.com/office/powerpoint/2010/main" val="431449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Aptos" panose="020B0004020202020204" pitchFamily="34" charset="0"/>
                <a:cs typeface="Times New Roman" panose="02020603050405020304" pitchFamily="18" charset="0"/>
              </a:rPr>
              <a:t>As a way of showing our thanks, everyone who becomes what we call an EVERYDAY HERO and donates $365 a year will become eligible for one of our </a:t>
            </a:r>
            <a:r>
              <a:rPr lang="en-US" sz="1800">
                <a:effectLst/>
                <a:latin typeface="Arial" panose="020B0604020202020204" pitchFamily="34" charset="0"/>
                <a:ea typeface="Aptos" panose="020B0004020202020204" pitchFamily="34" charset="0"/>
                <a:cs typeface="Times New Roman" panose="02020603050405020304" pitchFamily="18" charset="0"/>
              </a:rPr>
              <a:t>exciting incentive </a:t>
            </a:r>
            <a:r>
              <a:rPr lang="en-US" sz="1800" dirty="0">
                <a:effectLst/>
                <a:latin typeface="Arial" panose="020B0604020202020204" pitchFamily="34" charset="0"/>
                <a:ea typeface="Aptos" panose="020B0004020202020204" pitchFamily="34" charset="0"/>
                <a:cs typeface="Times New Roman" panose="02020603050405020304" pitchFamily="18" charset="0"/>
              </a:rPr>
              <a:t>p</a:t>
            </a:r>
            <a:r>
              <a:rPr lang="en-US" sz="1800">
                <a:effectLst/>
                <a:latin typeface="Arial" panose="020B0604020202020204" pitchFamily="34" charset="0"/>
                <a:ea typeface="Aptos" panose="020B0004020202020204" pitchFamily="34" charset="0"/>
                <a:cs typeface="Times New Roman" panose="02020603050405020304" pitchFamily="18" charset="0"/>
              </a:rPr>
              <a:t>rizes </a:t>
            </a:r>
            <a:r>
              <a:rPr lang="en-US" sz="1800" dirty="0">
                <a:effectLst/>
                <a:latin typeface="Arial" panose="020B0604020202020204" pitchFamily="34" charset="0"/>
                <a:ea typeface="Aptos" panose="020B0004020202020204" pitchFamily="34" charset="0"/>
                <a:cs typeface="Times New Roman" panose="02020603050405020304" pitchFamily="18" charset="0"/>
              </a:rPr>
              <a:t>including a 2025 Hyundai </a:t>
            </a:r>
            <a:r>
              <a:rPr lang="en-US" sz="1800">
                <a:effectLst/>
                <a:latin typeface="Arial" panose="020B0604020202020204" pitchFamily="34" charset="0"/>
                <a:ea typeface="Aptos" panose="020B0004020202020204" pitchFamily="34" charset="0"/>
                <a:cs typeface="Times New Roman" panose="02020603050405020304" pitchFamily="18" charset="0"/>
              </a:rPr>
              <a:t>Elantra or </a:t>
            </a:r>
            <a:r>
              <a:rPr lang="en-US" sz="1800">
                <a:effectLst/>
                <a:highlight>
                  <a:srgbClr val="FFFF00"/>
                </a:highlight>
                <a:latin typeface="Arial" panose="020B0604020202020204" pitchFamily="34" charset="0"/>
                <a:ea typeface="Aptos" panose="020B0004020202020204" pitchFamily="34" charset="0"/>
                <a:cs typeface="Times New Roman" panose="02020603050405020304" pitchFamily="18" charset="0"/>
              </a:rPr>
              <a:t>$</a:t>
            </a:r>
            <a:r>
              <a:rPr lang="en-US" sz="1800" dirty="0">
                <a:effectLst/>
                <a:highlight>
                  <a:srgbClr val="FFFF00"/>
                </a:highlight>
                <a:latin typeface="Arial" panose="020B0604020202020204" pitchFamily="34" charset="0"/>
                <a:ea typeface="Aptos" panose="020B0004020202020204" pitchFamily="34" charset="0"/>
                <a:cs typeface="Times New Roman" panose="02020603050405020304" pitchFamily="18" charset="0"/>
              </a:rPr>
              <a:t>10,000 cash provided by the Brown-Daub Family of Dealerships.</a:t>
            </a:r>
            <a:endParaRPr lang="en-US" sz="18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809B8B8-1284-40D0-80E3-44C6F2DA8C92}" type="slidenum">
              <a:rPr lang="en-US" smtClean="0"/>
              <a:t>19</a:t>
            </a:fld>
            <a:endParaRPr lang="en-US"/>
          </a:p>
        </p:txBody>
      </p:sp>
    </p:spTree>
    <p:extLst>
      <p:ext uri="{BB962C8B-B14F-4D97-AF65-F5344CB8AC3E}">
        <p14:creationId xmlns:p14="http://schemas.microsoft.com/office/powerpoint/2010/main" val="3328433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Arial" panose="020B0604020202020204" pitchFamily="34" charset="0"/>
                <a:ea typeface="Aptos" panose="020B0004020202020204" pitchFamily="34" charset="0"/>
                <a:cs typeface="Times New Roman" panose="02020603050405020304" pitchFamily="18" charset="0"/>
              </a:rPr>
              <a:t>We envision communities where every person belongs and every person thrives. </a:t>
            </a:r>
          </a:p>
          <a:p>
            <a:pPr marL="0" marR="0">
              <a:lnSpc>
                <a:spcPct val="107000"/>
              </a:lnSpc>
              <a:spcBef>
                <a:spcPts val="0"/>
              </a:spcBef>
              <a:spcAft>
                <a:spcPts val="800"/>
              </a:spcAft>
            </a:pPr>
            <a:endParaRPr lang="en-US" sz="1200" dirty="0">
              <a:effectLst/>
              <a:latin typeface="Arial" panose="020B06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Arial" panose="020B0604020202020204" pitchFamily="34" charset="0"/>
                <a:ea typeface="Aptos" panose="020B0004020202020204" pitchFamily="34" charset="0"/>
                <a:cs typeface="Times New Roman" panose="02020603050405020304" pitchFamily="18" charset="0"/>
              </a:rPr>
              <a:t>So, how do we make this happen?</a:t>
            </a:r>
          </a:p>
          <a:p>
            <a:pPr marL="0" marR="0">
              <a:lnSpc>
                <a:spcPct val="107000"/>
              </a:lnSpc>
              <a:spcBef>
                <a:spcPts val="0"/>
              </a:spcBef>
              <a:spcAft>
                <a:spcPts val="800"/>
              </a:spcAft>
            </a:pPr>
            <a:endParaRPr lang="en-US" sz="1200" dirty="0">
              <a:effectLst/>
              <a:latin typeface="Arial" panose="020B06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Arial" panose="020B0604020202020204" pitchFamily="34" charset="0"/>
                <a:ea typeface="Aptos" panose="020B0004020202020204" pitchFamily="34" charset="0"/>
                <a:cs typeface="Times New Roman" panose="02020603050405020304" pitchFamily="18" charset="0"/>
              </a:rPr>
              <a:t>First, we dive deep to identify and prioritize the community's most urgent needs. </a:t>
            </a:r>
          </a:p>
          <a:p>
            <a:pPr marL="0" marR="0">
              <a:lnSpc>
                <a:spcPct val="107000"/>
              </a:lnSpc>
              <a:spcBef>
                <a:spcPts val="0"/>
              </a:spcBef>
              <a:spcAft>
                <a:spcPts val="800"/>
              </a:spcAft>
            </a:pPr>
            <a:endParaRPr lang="en-US" sz="1200" dirty="0">
              <a:effectLst/>
              <a:latin typeface="Arial" panose="020B06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Arial" panose="020B0604020202020204" pitchFamily="34" charset="0"/>
                <a:ea typeface="Aptos" panose="020B0004020202020204" pitchFamily="34" charset="0"/>
                <a:cs typeface="Times New Roman" panose="02020603050405020304" pitchFamily="18" charset="0"/>
              </a:rPr>
              <a:t>Then, we rally passionate people </a:t>
            </a:r>
            <a:r>
              <a:rPr lang="en-US" sz="1200" b="1" dirty="0">
                <a:effectLst/>
                <a:latin typeface="Arial" panose="020B0604020202020204" pitchFamily="34" charset="0"/>
                <a:ea typeface="Aptos" panose="020B0004020202020204" pitchFamily="34" charset="0"/>
                <a:cs typeface="Times New Roman" panose="02020603050405020304" pitchFamily="18" charset="0"/>
              </a:rPr>
              <a:t>like you</a:t>
            </a:r>
            <a:r>
              <a:rPr lang="en-US" sz="1200" dirty="0">
                <a:effectLst/>
                <a:latin typeface="Arial" panose="020B0604020202020204" pitchFamily="34" charset="0"/>
                <a:ea typeface="Aptos" panose="020B0004020202020204" pitchFamily="34" charset="0"/>
                <a:cs typeface="Times New Roman" panose="02020603050405020304" pitchFamily="18" charset="0"/>
              </a:rPr>
              <a:t> and mobilize essential resources to tackle these challenges head-on.</a:t>
            </a:r>
          </a:p>
          <a:p>
            <a:pPr marL="0" marR="0">
              <a:lnSpc>
                <a:spcPct val="107000"/>
              </a:lnSpc>
              <a:spcBef>
                <a:spcPts val="0"/>
              </a:spcBef>
              <a:spcAft>
                <a:spcPts val="800"/>
              </a:spcAft>
            </a:pPr>
            <a:endParaRPr lang="en-US" sz="1200" dirty="0">
              <a:effectLst/>
              <a:latin typeface="Arial" panose="020B06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Arial" panose="020B0604020202020204" pitchFamily="34" charset="0"/>
                <a:ea typeface="Aptos" panose="020B0004020202020204" pitchFamily="34" charset="0"/>
                <a:cs typeface="Times New Roman" panose="02020603050405020304" pitchFamily="18" charset="0"/>
              </a:rPr>
              <a:t>We strategically invest in solutions that deliver both immediate assistance and long-term benefits.</a:t>
            </a:r>
          </a:p>
          <a:p>
            <a:pPr marL="0" marR="0">
              <a:lnSpc>
                <a:spcPct val="107000"/>
              </a:lnSpc>
              <a:spcBef>
                <a:spcPts val="0"/>
              </a:spcBef>
              <a:spcAft>
                <a:spcPts val="800"/>
              </a:spcAft>
            </a:pPr>
            <a:endParaRPr lang="en-US" sz="1200" dirty="0">
              <a:effectLst/>
              <a:latin typeface="Arial" panose="020B06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Arial" panose="020B0604020202020204" pitchFamily="34" charset="0"/>
                <a:ea typeface="Aptos" panose="020B0004020202020204" pitchFamily="34" charset="0"/>
                <a:cs typeface="Times New Roman" panose="02020603050405020304" pitchFamily="18" charset="0"/>
              </a:rPr>
              <a:t>And finally, we measure our results to ensure we’re making a lasting impact </a:t>
            </a:r>
            <a:r>
              <a:rPr lang="en-US" sz="1200" b="1" dirty="0">
                <a:effectLst/>
                <a:latin typeface="Arial" panose="020B0604020202020204" pitchFamily="34" charset="0"/>
                <a:ea typeface="Aptos" panose="020B0004020202020204" pitchFamily="34" charset="0"/>
                <a:cs typeface="Times New Roman" panose="02020603050405020304" pitchFamily="18" charset="0"/>
              </a:rPr>
              <a:t>together</a:t>
            </a:r>
            <a:r>
              <a:rPr lang="en-US" sz="1200" dirty="0">
                <a:effectLst/>
                <a:latin typeface="Arial" panose="020B0604020202020204" pitchFamily="34" charset="0"/>
                <a:ea typeface="Aptos" panose="020B0004020202020204" pitchFamily="34"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8809B8B8-1284-40D0-80E3-44C6F2DA8C92}" type="slidenum">
              <a:rPr lang="en-US" smtClean="0"/>
              <a:t>2</a:t>
            </a:fld>
            <a:endParaRPr lang="en-US"/>
          </a:p>
        </p:txBody>
      </p:sp>
    </p:spTree>
    <p:extLst>
      <p:ext uri="{BB962C8B-B14F-4D97-AF65-F5344CB8AC3E}">
        <p14:creationId xmlns:p14="http://schemas.microsoft.com/office/powerpoint/2010/main" val="1828370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Aptos" panose="020B0004020202020204" pitchFamily="34" charset="0"/>
                <a:cs typeface="Times New Roman" panose="02020603050405020304" pitchFamily="18" charset="0"/>
              </a:rPr>
              <a:t>From babies to older adults, United Way is here at every age and stage of life. Together, we are United for YOU, supporting our neighbors in three main areas: Education, Healthy Aging and Community Stability.</a:t>
            </a:r>
          </a:p>
          <a:p>
            <a:endParaRPr lang="en-US" dirty="0"/>
          </a:p>
        </p:txBody>
      </p:sp>
      <p:sp>
        <p:nvSpPr>
          <p:cNvPr id="4" name="Slide Number Placeholder 3"/>
          <p:cNvSpPr>
            <a:spLocks noGrp="1"/>
          </p:cNvSpPr>
          <p:nvPr>
            <p:ph type="sldNum" sz="quarter" idx="5"/>
          </p:nvPr>
        </p:nvSpPr>
        <p:spPr/>
        <p:txBody>
          <a:bodyPr/>
          <a:lstStyle/>
          <a:p>
            <a:fld id="{8809B8B8-1284-40D0-80E3-44C6F2DA8C92}" type="slidenum">
              <a:rPr lang="en-US" smtClean="0"/>
              <a:t>3</a:t>
            </a:fld>
            <a:endParaRPr lang="en-US"/>
          </a:p>
        </p:txBody>
      </p:sp>
    </p:spTree>
    <p:extLst>
      <p:ext uri="{BB962C8B-B14F-4D97-AF65-F5344CB8AC3E}">
        <p14:creationId xmlns:p14="http://schemas.microsoft.com/office/powerpoint/2010/main" val="4037992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b="1" dirty="0">
                <a:solidFill>
                  <a:srgbClr val="000000"/>
                </a:solidFill>
                <a:effectLst/>
                <a:highlight>
                  <a:srgbClr val="FFFFFF"/>
                </a:highlight>
                <a:latin typeface="Arial"/>
                <a:ea typeface="Times New Roman" panose="02020603050405020304" pitchFamily="18" charset="0"/>
                <a:cs typeface="Arial"/>
              </a:rPr>
              <a:t>UNITED FOR KIDS</a:t>
            </a:r>
            <a:r>
              <a:rPr lang="en-US" sz="1800" dirty="0">
                <a:solidFill>
                  <a:srgbClr val="000000"/>
                </a:solidFill>
                <a:effectLst/>
                <a:highlight>
                  <a:srgbClr val="FFFFFF"/>
                </a:highlight>
                <a:latin typeface="Arial"/>
                <a:ea typeface="Times New Roman" panose="02020603050405020304" pitchFamily="18" charset="0"/>
                <a:cs typeface="Arial"/>
              </a:rPr>
              <a:t>: We support the </a:t>
            </a:r>
            <a:r>
              <a:rPr lang="en-US" sz="1800" b="1" dirty="0">
                <a:solidFill>
                  <a:srgbClr val="000000"/>
                </a:solidFill>
                <a:effectLst/>
                <a:highlight>
                  <a:srgbClr val="FFFFFF"/>
                </a:highlight>
                <a:latin typeface="Arial"/>
                <a:ea typeface="Times New Roman" panose="02020603050405020304" pitchFamily="18" charset="0"/>
                <a:cs typeface="Arial"/>
              </a:rPr>
              <a:t>education</a:t>
            </a:r>
            <a:r>
              <a:rPr lang="en-US" sz="1800" dirty="0">
                <a:solidFill>
                  <a:srgbClr val="000000"/>
                </a:solidFill>
                <a:effectLst/>
                <a:highlight>
                  <a:srgbClr val="FFFFFF"/>
                </a:highlight>
                <a:latin typeface="Arial"/>
                <a:ea typeface="Times New Roman" panose="02020603050405020304" pitchFamily="18" charset="0"/>
                <a:cs typeface="Arial"/>
              </a:rPr>
              <a:t> and academic success of thousands of students in our most high-need schools</a:t>
            </a:r>
            <a:r>
              <a:rPr lang="en-US" sz="1800" dirty="0">
                <a:solidFill>
                  <a:srgbClr val="000000"/>
                </a:solidFill>
                <a:highlight>
                  <a:srgbClr val="FFFFFF"/>
                </a:highlight>
                <a:latin typeface="Arial"/>
                <a:ea typeface="Times New Roman" panose="02020603050405020304" pitchFamily="18" charset="0"/>
                <a:cs typeface="Arial"/>
              </a:rPr>
              <a:t>,</a:t>
            </a:r>
            <a:r>
              <a:rPr lang="en-US" sz="1800" dirty="0">
                <a:solidFill>
                  <a:srgbClr val="000000"/>
                </a:solidFill>
                <a:effectLst/>
                <a:highlight>
                  <a:srgbClr val="FFFFFF"/>
                </a:highlight>
                <a:latin typeface="Arial"/>
                <a:ea typeface="Times New Roman" panose="02020603050405020304" pitchFamily="18" charset="0"/>
                <a:cs typeface="Arial"/>
              </a:rPr>
              <a:t> </a:t>
            </a:r>
            <a:r>
              <a:rPr lang="en-US" sz="1800" dirty="0">
                <a:solidFill>
                  <a:srgbClr val="000000"/>
                </a:solidFill>
                <a:highlight>
                  <a:srgbClr val="FFFFFF"/>
                </a:highlight>
                <a:latin typeface="Arial"/>
                <a:ea typeface="Times New Roman" panose="02020603050405020304" pitchFamily="18" charset="0"/>
                <a:cs typeface="Arial"/>
              </a:rPr>
              <a:t>like </a:t>
            </a:r>
            <a:r>
              <a:rPr lang="en-US" sz="1800" dirty="0">
                <a:solidFill>
                  <a:srgbClr val="000000"/>
                </a:solidFill>
                <a:effectLst/>
                <a:highlight>
                  <a:srgbClr val="FFFFFF"/>
                </a:highlight>
                <a:latin typeface="Arial"/>
                <a:ea typeface="Times New Roman" panose="02020603050405020304" pitchFamily="18" charset="0"/>
                <a:cs typeface="Arial"/>
              </a:rPr>
              <a:t>so they graduate ready for life, college or career.</a:t>
            </a:r>
            <a:endParaRPr lang="en-US" sz="1800" dirty="0">
              <a:effectLst/>
              <a:highlight>
                <a:srgbClr val="FFFFFF"/>
              </a:highlight>
              <a:latin typeface="Arial"/>
              <a:ea typeface="Times New Roman" panose="02020603050405020304" pitchFamily="18" charset="0"/>
              <a:cs typeface="Arial"/>
            </a:endParaRPr>
          </a:p>
          <a:p>
            <a:endParaRPr lang="en-US" dirty="0">
              <a:solidFill>
                <a:srgbClr val="707070"/>
              </a:solidFill>
              <a:highlight>
                <a:srgbClr val="FFFFFF"/>
              </a:highlight>
              <a:latin typeface="Roboto" panose="02000000000000000000" pitchFamily="2" charset="0"/>
              <a:ea typeface="Roboto" panose="02000000000000000000" pitchFamily="2" charset="0"/>
              <a:cs typeface="Roboto" panose="02000000000000000000" pitchFamily="2" charset="0"/>
            </a:endParaRPr>
          </a:p>
          <a:p>
            <a:r>
              <a:rPr lang="en-US" dirty="0">
                <a:solidFill>
                  <a:srgbClr val="000000"/>
                </a:solidFill>
                <a:latin typeface="Aptos"/>
                <a:ea typeface="Roboto"/>
                <a:cs typeface="Roboto" panose="02000000000000000000" pitchFamily="2" charset="0"/>
              </a:rPr>
              <a:t>Students like </a:t>
            </a:r>
            <a:r>
              <a:rPr lang="en-US" dirty="0">
                <a:solidFill>
                  <a:srgbClr val="000000"/>
                </a:solidFill>
              </a:rPr>
              <a:t>Paris, </a:t>
            </a:r>
            <a:r>
              <a:rPr lang="en-US" dirty="0" err="1">
                <a:solidFill>
                  <a:srgbClr val="000000"/>
                </a:solidFill>
              </a:rPr>
              <a:t>Dasiel</a:t>
            </a:r>
            <a:r>
              <a:rPr lang="en-US" dirty="0">
                <a:solidFill>
                  <a:srgbClr val="000000"/>
                </a:solidFill>
              </a:rPr>
              <a:t> (pronounced Doss-E-El) and Jeremy from Sheridan Elementary School in the Allentown School District are thriving inside and outside of the class thanks to donors </a:t>
            </a:r>
            <a:r>
              <a:rPr lang="en-US" b="1" dirty="0">
                <a:solidFill>
                  <a:srgbClr val="000000"/>
                </a:solidFill>
              </a:rPr>
              <a:t>like you.</a:t>
            </a:r>
            <a:endParaRPr lang="en-US" b="0" i="0" dirty="0">
              <a:solidFill>
                <a:srgbClr val="000000"/>
              </a:solidFill>
              <a:effectLst/>
              <a:latin typeface="Aptos"/>
              <a:ea typeface="Roboto" panose="02000000000000000000" pitchFamily="2" charset="0"/>
              <a:cs typeface="Roboto" panose="02000000000000000000" pitchFamily="2" charset="0"/>
            </a:endParaRPr>
          </a:p>
        </p:txBody>
      </p:sp>
      <p:sp>
        <p:nvSpPr>
          <p:cNvPr id="4" name="Slide Number Placeholder 3"/>
          <p:cNvSpPr>
            <a:spLocks noGrp="1"/>
          </p:cNvSpPr>
          <p:nvPr>
            <p:ph type="sldNum" sz="quarter" idx="5"/>
          </p:nvPr>
        </p:nvSpPr>
        <p:spPr/>
        <p:txBody>
          <a:bodyPr/>
          <a:lstStyle/>
          <a:p>
            <a:fld id="{8809B8B8-1284-40D0-80E3-44C6F2DA8C92}" type="slidenum">
              <a:rPr lang="en-US" smtClean="0"/>
              <a:t>4</a:t>
            </a:fld>
            <a:endParaRPr lang="en-US"/>
          </a:p>
        </p:txBody>
      </p:sp>
    </p:spTree>
    <p:extLst>
      <p:ext uri="{BB962C8B-B14F-4D97-AF65-F5344CB8AC3E}">
        <p14:creationId xmlns:p14="http://schemas.microsoft.com/office/powerpoint/2010/main" val="2021386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b="1" dirty="0">
                <a:solidFill>
                  <a:srgbClr val="000000"/>
                </a:solidFill>
                <a:effectLst/>
                <a:highlight>
                  <a:srgbClr val="FFFFFF"/>
                </a:highlight>
                <a:latin typeface="Arial"/>
                <a:ea typeface="Times New Roman" panose="02020603050405020304" pitchFamily="18" charset="0"/>
                <a:cs typeface="Arial"/>
              </a:rPr>
              <a:t>UNITED FOR FAMILIES</a:t>
            </a:r>
            <a:r>
              <a:rPr lang="en-US" sz="1800" dirty="0">
                <a:solidFill>
                  <a:srgbClr val="000000"/>
                </a:solidFill>
                <a:effectLst/>
                <a:highlight>
                  <a:srgbClr val="FFFFFF"/>
                </a:highlight>
                <a:latin typeface="Arial"/>
                <a:ea typeface="Times New Roman" panose="02020603050405020304" pitchFamily="18" charset="0"/>
                <a:cs typeface="Arial"/>
              </a:rPr>
              <a:t>: We help increase </a:t>
            </a:r>
            <a:r>
              <a:rPr lang="en-US" sz="1800" b="1" dirty="0">
                <a:solidFill>
                  <a:srgbClr val="000000"/>
                </a:solidFill>
                <a:effectLst/>
                <a:highlight>
                  <a:srgbClr val="FFFFFF"/>
                </a:highlight>
                <a:latin typeface="Arial"/>
                <a:ea typeface="Times New Roman" panose="02020603050405020304" pitchFamily="18" charset="0"/>
                <a:cs typeface="Arial"/>
              </a:rPr>
              <a:t>community stability</a:t>
            </a:r>
            <a:r>
              <a:rPr lang="en-US" sz="1800" dirty="0">
                <a:solidFill>
                  <a:srgbClr val="000000"/>
                </a:solidFill>
                <a:effectLst/>
                <a:highlight>
                  <a:srgbClr val="FFFFFF"/>
                </a:highlight>
                <a:latin typeface="Arial"/>
                <a:ea typeface="Times New Roman" panose="02020603050405020304" pitchFamily="18" charset="0"/>
                <a:cs typeface="Arial"/>
              </a:rPr>
              <a:t> through access to food, housing, mental health and emergency services for thousands of </a:t>
            </a:r>
            <a:r>
              <a:rPr lang="en-US" sz="1800" dirty="0">
                <a:solidFill>
                  <a:srgbClr val="000000"/>
                </a:solidFill>
                <a:highlight>
                  <a:srgbClr val="FFFFFF"/>
                </a:highlight>
                <a:latin typeface="Arial"/>
                <a:ea typeface="Times New Roman" panose="02020603050405020304" pitchFamily="18" charset="0"/>
                <a:cs typeface="Arial"/>
              </a:rPr>
              <a:t>families.</a:t>
            </a:r>
          </a:p>
          <a:p>
            <a:pPr>
              <a:defRPr/>
            </a:pPr>
            <a:endParaRPr lang="en-US" sz="1800" dirty="0">
              <a:highlight>
                <a:srgbClr val="FFFFFF"/>
              </a:highlight>
              <a:latin typeface="Arial"/>
              <a:ea typeface="Times New Roman" panose="02020603050405020304" pitchFamily="18" charset="0"/>
              <a:cs typeface="Arial"/>
            </a:endParaRPr>
          </a:p>
          <a:p>
            <a:pPr>
              <a:defRPr/>
            </a:pPr>
            <a:r>
              <a:rPr lang="en-US" dirty="0">
                <a:highlight>
                  <a:srgbClr val="FFFFFF"/>
                </a:highlight>
              </a:rPr>
              <a:t>Easton resident Malu (pronounced Ma-</a:t>
            </a:r>
            <a:r>
              <a:rPr lang="en-US" dirty="0" err="1">
                <a:highlight>
                  <a:srgbClr val="FFFFFF"/>
                </a:highlight>
              </a:rPr>
              <a:t>lou</a:t>
            </a:r>
            <a:r>
              <a:rPr lang="en-US" dirty="0">
                <a:highlight>
                  <a:srgbClr val="FFFFFF"/>
                </a:highlight>
              </a:rPr>
              <a:t>) from Brazil found a support system and a sense of belonging in her new country thanks to United Way-supported programs.</a:t>
            </a:r>
          </a:p>
          <a:p>
            <a:pPr>
              <a:defRPr/>
            </a:pPr>
            <a:endParaRPr lang="en-US" sz="1800" dirty="0">
              <a:highlight>
                <a:srgbClr val="FFFFFF"/>
              </a:highlight>
              <a:latin typeface="Arial"/>
              <a:ea typeface="Times New Roman" panose="02020603050405020304" pitchFamily="18" charset="0"/>
              <a:cs typeface="Arial"/>
            </a:endParaRPr>
          </a:p>
        </p:txBody>
      </p:sp>
      <p:sp>
        <p:nvSpPr>
          <p:cNvPr id="4" name="Slide Number Placeholder 3"/>
          <p:cNvSpPr>
            <a:spLocks noGrp="1"/>
          </p:cNvSpPr>
          <p:nvPr>
            <p:ph type="sldNum" sz="quarter" idx="5"/>
          </p:nvPr>
        </p:nvSpPr>
        <p:spPr/>
        <p:txBody>
          <a:bodyPr/>
          <a:lstStyle/>
          <a:p>
            <a:fld id="{8809B8B8-1284-40D0-80E3-44C6F2DA8C92}" type="slidenum">
              <a:rPr lang="en-US" smtClean="0"/>
              <a:t>5</a:t>
            </a:fld>
            <a:endParaRPr lang="en-US"/>
          </a:p>
        </p:txBody>
      </p:sp>
    </p:spTree>
    <p:extLst>
      <p:ext uri="{BB962C8B-B14F-4D97-AF65-F5344CB8AC3E}">
        <p14:creationId xmlns:p14="http://schemas.microsoft.com/office/powerpoint/2010/main" val="1927547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b="1" dirty="0">
                <a:solidFill>
                  <a:srgbClr val="000000"/>
                </a:solidFill>
                <a:effectLst/>
                <a:highlight>
                  <a:srgbClr val="FFFFFF"/>
                </a:highlight>
                <a:latin typeface="Arial"/>
                <a:ea typeface="Times New Roman" panose="02020603050405020304" pitchFamily="18" charset="0"/>
                <a:cs typeface="Arial"/>
              </a:rPr>
              <a:t>UNITED FOR SENIORS</a:t>
            </a:r>
            <a:r>
              <a:rPr lang="en-US" sz="1800" dirty="0">
                <a:solidFill>
                  <a:srgbClr val="000000"/>
                </a:solidFill>
                <a:effectLst/>
                <a:highlight>
                  <a:srgbClr val="FFFFFF"/>
                </a:highlight>
                <a:latin typeface="Arial"/>
                <a:ea typeface="Times New Roman" panose="02020603050405020304" pitchFamily="18" charset="0"/>
                <a:cs typeface="Arial"/>
              </a:rPr>
              <a:t>: We connect thousands of vulnerable older adults</a:t>
            </a:r>
            <a:r>
              <a:rPr lang="en-US" sz="1800" dirty="0">
                <a:solidFill>
                  <a:srgbClr val="000000"/>
                </a:solidFill>
                <a:highlight>
                  <a:srgbClr val="FFFFFF"/>
                </a:highlight>
                <a:latin typeface="Arial"/>
                <a:ea typeface="Times New Roman" panose="02020603050405020304" pitchFamily="18" charset="0"/>
                <a:cs typeface="Arial"/>
              </a:rPr>
              <a:t> </a:t>
            </a:r>
            <a:r>
              <a:rPr lang="en-US" sz="1800" dirty="0">
                <a:solidFill>
                  <a:srgbClr val="000000"/>
                </a:solidFill>
                <a:effectLst/>
                <a:highlight>
                  <a:srgbClr val="FFFFFF"/>
                </a:highlight>
                <a:latin typeface="Arial"/>
                <a:ea typeface="Times New Roman" panose="02020603050405020304" pitchFamily="18" charset="0"/>
                <a:cs typeface="Arial"/>
              </a:rPr>
              <a:t>to the </a:t>
            </a:r>
            <a:r>
              <a:rPr lang="en-US" sz="1800" b="1" dirty="0">
                <a:solidFill>
                  <a:srgbClr val="000000"/>
                </a:solidFill>
                <a:effectLst/>
                <a:highlight>
                  <a:srgbClr val="FFFFFF"/>
                </a:highlight>
                <a:latin typeface="Arial"/>
                <a:ea typeface="Times New Roman" panose="02020603050405020304" pitchFamily="18" charset="0"/>
                <a:cs typeface="Arial"/>
              </a:rPr>
              <a:t>healthy aging</a:t>
            </a:r>
            <a:r>
              <a:rPr lang="en-US" sz="1800" dirty="0">
                <a:solidFill>
                  <a:srgbClr val="000000"/>
                </a:solidFill>
                <a:effectLst/>
                <a:highlight>
                  <a:srgbClr val="FFFFFF"/>
                </a:highlight>
                <a:latin typeface="Arial"/>
                <a:ea typeface="Times New Roman" panose="02020603050405020304" pitchFamily="18" charset="0"/>
                <a:cs typeface="Arial"/>
              </a:rPr>
              <a:t> resources they need to improve their health and quality of life.</a:t>
            </a:r>
          </a:p>
          <a:p>
            <a:pPr>
              <a:defRPr/>
            </a:pPr>
            <a:endParaRPr lang="en-US" sz="1800" dirty="0">
              <a:highlight>
                <a:srgbClr val="FFFFFF"/>
              </a:highlight>
              <a:latin typeface="Arial"/>
              <a:ea typeface="Times New Roman" panose="02020603050405020304" pitchFamily="18" charset="0"/>
              <a:cs typeface="Arial"/>
            </a:endParaRPr>
          </a:p>
          <a:p>
            <a:pPr>
              <a:defRPr/>
            </a:pPr>
            <a:r>
              <a:rPr lang="en-US" dirty="0">
                <a:highlight>
                  <a:srgbClr val="FFFFFF"/>
                </a:highlight>
              </a:rPr>
              <a:t>Together with partners, United Way of the Greater Lehigh Valley keeps seniors like Margarita safe, healthy and connected to their community.</a:t>
            </a:r>
            <a:endParaRPr lang="en-US" dirty="0"/>
          </a:p>
        </p:txBody>
      </p:sp>
      <p:sp>
        <p:nvSpPr>
          <p:cNvPr id="4" name="Slide Number Placeholder 3"/>
          <p:cNvSpPr>
            <a:spLocks noGrp="1"/>
          </p:cNvSpPr>
          <p:nvPr>
            <p:ph type="sldNum" sz="quarter" idx="5"/>
          </p:nvPr>
        </p:nvSpPr>
        <p:spPr/>
        <p:txBody>
          <a:bodyPr/>
          <a:lstStyle/>
          <a:p>
            <a:fld id="{8809B8B8-1284-40D0-80E3-44C6F2DA8C92}" type="slidenum">
              <a:rPr lang="en-US" smtClean="0"/>
              <a:t>6</a:t>
            </a:fld>
            <a:endParaRPr lang="en-US"/>
          </a:p>
        </p:txBody>
      </p:sp>
    </p:spTree>
    <p:extLst>
      <p:ext uri="{BB962C8B-B14F-4D97-AF65-F5344CB8AC3E}">
        <p14:creationId xmlns:p14="http://schemas.microsoft.com/office/powerpoint/2010/main" val="26339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Aptos" panose="020B0004020202020204" pitchFamily="34" charset="0"/>
                <a:cs typeface="Times New Roman" panose="02020603050405020304" pitchFamily="18" charset="0"/>
              </a:rPr>
              <a:t>Why focus on those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Aptos" panose="020B0004020202020204" pitchFamily="34" charset="0"/>
                <a:cs typeface="Times New Roman" panose="02020603050405020304" pitchFamily="18" charset="0"/>
              </a:rPr>
              <a:t>Through our research, we have learned that 2 in every 3 students…</a:t>
            </a:r>
            <a:endParaRPr lang="en-US" dirty="0"/>
          </a:p>
        </p:txBody>
      </p:sp>
      <p:sp>
        <p:nvSpPr>
          <p:cNvPr id="4" name="Slide Number Placeholder 3"/>
          <p:cNvSpPr>
            <a:spLocks noGrp="1"/>
          </p:cNvSpPr>
          <p:nvPr>
            <p:ph type="sldNum" sz="quarter" idx="5"/>
          </p:nvPr>
        </p:nvSpPr>
        <p:spPr/>
        <p:txBody>
          <a:bodyPr/>
          <a:lstStyle/>
          <a:p>
            <a:fld id="{8809B8B8-1284-40D0-80E3-44C6F2DA8C92}" type="slidenum">
              <a:rPr lang="en-US" smtClean="0"/>
              <a:t>7</a:t>
            </a:fld>
            <a:endParaRPr lang="en-US"/>
          </a:p>
        </p:txBody>
      </p:sp>
    </p:spTree>
    <p:extLst>
      <p:ext uri="{BB962C8B-B14F-4D97-AF65-F5344CB8AC3E}">
        <p14:creationId xmlns:p14="http://schemas.microsoft.com/office/powerpoint/2010/main" val="2542711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Aptos" panose="020B0004020202020204" pitchFamily="34" charset="0"/>
                <a:cs typeface="Times New Roman" panose="02020603050405020304" pitchFamily="18" charset="0"/>
              </a:rPr>
              <a:t>… are falling behind in school.</a:t>
            </a:r>
          </a:p>
          <a:p>
            <a:endParaRPr lang="en-US" dirty="0"/>
          </a:p>
        </p:txBody>
      </p:sp>
      <p:sp>
        <p:nvSpPr>
          <p:cNvPr id="4" name="Slide Number Placeholder 3"/>
          <p:cNvSpPr>
            <a:spLocks noGrp="1"/>
          </p:cNvSpPr>
          <p:nvPr>
            <p:ph type="sldNum" sz="quarter" idx="5"/>
          </p:nvPr>
        </p:nvSpPr>
        <p:spPr/>
        <p:txBody>
          <a:bodyPr/>
          <a:lstStyle/>
          <a:p>
            <a:fld id="{8809B8B8-1284-40D0-80E3-44C6F2DA8C92}" type="slidenum">
              <a:rPr lang="en-US" smtClean="0"/>
              <a:t>8</a:t>
            </a:fld>
            <a:endParaRPr lang="en-US"/>
          </a:p>
        </p:txBody>
      </p:sp>
    </p:spTree>
    <p:extLst>
      <p:ext uri="{BB962C8B-B14F-4D97-AF65-F5344CB8AC3E}">
        <p14:creationId xmlns:p14="http://schemas.microsoft.com/office/powerpoint/2010/main" val="534186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Aptos" panose="020B0004020202020204" pitchFamily="34" charset="0"/>
                <a:cs typeface="Times New Roman" panose="02020603050405020304" pitchFamily="18" charset="0"/>
              </a:rPr>
              <a:t>Approximately 1 in 10 people…</a:t>
            </a:r>
            <a:endParaRPr lang="en-US" dirty="0"/>
          </a:p>
        </p:txBody>
      </p:sp>
      <p:sp>
        <p:nvSpPr>
          <p:cNvPr id="4" name="Slide Number Placeholder 3"/>
          <p:cNvSpPr>
            <a:spLocks noGrp="1"/>
          </p:cNvSpPr>
          <p:nvPr>
            <p:ph type="sldNum" sz="quarter" idx="5"/>
          </p:nvPr>
        </p:nvSpPr>
        <p:spPr/>
        <p:txBody>
          <a:bodyPr/>
          <a:lstStyle/>
          <a:p>
            <a:fld id="{8809B8B8-1284-40D0-80E3-44C6F2DA8C92}" type="slidenum">
              <a:rPr lang="en-US" smtClean="0"/>
              <a:t>9</a:t>
            </a:fld>
            <a:endParaRPr lang="en-US"/>
          </a:p>
        </p:txBody>
      </p:sp>
    </p:spTree>
    <p:extLst>
      <p:ext uri="{BB962C8B-B14F-4D97-AF65-F5344CB8AC3E}">
        <p14:creationId xmlns:p14="http://schemas.microsoft.com/office/powerpoint/2010/main" val="11206454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8798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t_Food_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7891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t_Families_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7282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t_Families_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43831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t_Seniors_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51882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t_Seniors_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8024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pa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4388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pact_Kid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6418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pact_Seni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66009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pact_Peo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0044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ollar Buy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5797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ampaign The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81559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centiv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37195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iving Societi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4564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O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24831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eadershi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17253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69002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25015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3076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ternal Incentiv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0553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s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1785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UNITED Kid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7635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UNITED Famili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2484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UNITED Seni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4875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t_Kid_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2274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t_Kid_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7381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t_Food_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535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4A4208-862D-4F12-1EBE-262A87DE40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5FAD96-96A2-D17B-5163-7773D298EA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1FD19E-1EC4-6802-60BC-76B55955F2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F4B1546-718E-4E9F-A7C7-DA0AE184C68B}" type="datetimeFigureOut">
              <a:rPr lang="en-US" smtClean="0"/>
              <a:t>8/2/2024</a:t>
            </a:fld>
            <a:endParaRPr lang="en-US"/>
          </a:p>
        </p:txBody>
      </p:sp>
      <p:sp>
        <p:nvSpPr>
          <p:cNvPr id="5" name="Footer Placeholder 4">
            <a:extLst>
              <a:ext uri="{FF2B5EF4-FFF2-40B4-BE49-F238E27FC236}">
                <a16:creationId xmlns:a16="http://schemas.microsoft.com/office/drawing/2014/main" id="{E7D2BC09-EEB3-DBEE-AF61-56CABAF11E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E18B286-EA69-ABA7-5F89-34DCC6D2C5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AE94390-4C47-4574-B592-C3E40E70C5B7}" type="slidenum">
              <a:rPr lang="en-US" smtClean="0"/>
              <a:t>‹#›</a:t>
            </a:fld>
            <a:endParaRPr lang="en-US"/>
          </a:p>
        </p:txBody>
      </p:sp>
    </p:spTree>
    <p:extLst>
      <p:ext uri="{BB962C8B-B14F-4D97-AF65-F5344CB8AC3E}">
        <p14:creationId xmlns:p14="http://schemas.microsoft.com/office/powerpoint/2010/main" val="1619191060"/>
      </p:ext>
    </p:extLst>
  </p:cSld>
  <p:clrMap bg1="lt1" tx1="dk1" bg2="lt2" tx2="dk2" accent1="accent1" accent2="accent2" accent3="accent3" accent4="accent4" accent5="accent5" accent6="accent6" hlink="hlink" folHlink="folHlink"/>
  <p:sldLayoutIdLst>
    <p:sldLayoutId id="2147483671"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72" r:id="rId16"/>
    <p:sldLayoutId id="2147483673" r:id="rId17"/>
    <p:sldLayoutId id="2147483674" r:id="rId18"/>
    <p:sldLayoutId id="2147483663" r:id="rId19"/>
    <p:sldLayoutId id="2147483664" r:id="rId20"/>
    <p:sldLayoutId id="2147483665" r:id="rId21"/>
    <p:sldLayoutId id="2147483666" r:id="rId22"/>
    <p:sldLayoutId id="2147483667" r:id="rId23"/>
    <p:sldLayoutId id="2147483668" r:id="rId24"/>
    <p:sldLayoutId id="2147483669" r:id="rId25"/>
    <p:sldLayoutId id="2147483670" r:id="rId26"/>
    <p:sldLayoutId id="2147483675"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6438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233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5103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4908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8239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3228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9280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50741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9684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98031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6125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4441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84146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443718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19966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602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41899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302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90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4524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2176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0753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016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49801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9478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C89C50C4EB5B648B0F30FB4EF42EC5A" ma:contentTypeVersion="18" ma:contentTypeDescription="Create a new document." ma:contentTypeScope="" ma:versionID="25d05d7e64a0f23f7d15b412981a4e96">
  <xsd:schema xmlns:xsd="http://www.w3.org/2001/XMLSchema" xmlns:xs="http://www.w3.org/2001/XMLSchema" xmlns:p="http://schemas.microsoft.com/office/2006/metadata/properties" xmlns:ns2="5496e5c2-78f5-4645-9629-0654316c6f8d" xmlns:ns3="5813f08c-1a2a-48a6-9cf1-f891fb168569" targetNamespace="http://schemas.microsoft.com/office/2006/metadata/properties" ma:root="true" ma:fieldsID="656384be76724e78cd0bf4c38fb2f4b1" ns2:_="" ns3:_="">
    <xsd:import namespace="5496e5c2-78f5-4645-9629-0654316c6f8d"/>
    <xsd:import namespace="5813f08c-1a2a-48a6-9cf1-f891fb168569"/>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96e5c2-78f5-4645-9629-0654316c6f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5900c6a-68aa-4d52-b9f6-c77b15febbd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813f08c-1a2a-48a6-9cf1-f891fb16856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cb0273c-1e10-4b96-ada8-9a8fc91fbe4d}" ma:internalName="TaxCatchAll" ma:showField="CatchAllData" ma:web="5813f08c-1a2a-48a6-9cf1-f891fb16856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AF98CF9-D75A-4CC0-BD7C-EF284FB508D2}">
  <ds:schemaRefs>
    <ds:schemaRef ds:uri="http://schemas.microsoft.com/sharepoint/v3/contenttype/forms"/>
  </ds:schemaRefs>
</ds:datastoreItem>
</file>

<file path=customXml/itemProps2.xml><?xml version="1.0" encoding="utf-8"?>
<ds:datastoreItem xmlns:ds="http://schemas.openxmlformats.org/officeDocument/2006/customXml" ds:itemID="{B36E6844-C69B-4370-9AAB-725E878F75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96e5c2-78f5-4645-9629-0654316c6f8d"/>
    <ds:schemaRef ds:uri="5813f08c-1a2a-48a6-9cf1-f891fb1685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464</TotalTime>
  <Words>1026</Words>
  <Application>Microsoft Office PowerPoint</Application>
  <PresentationFormat>Widescreen</PresentationFormat>
  <Paragraphs>84</Paragraphs>
  <Slides>25</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Aptos</vt:lpstr>
      <vt:lpstr>Aptos Display</vt:lpstr>
      <vt:lpstr>Arial</vt:lpstr>
      <vt:lpstr>Calibri</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Zandra Whalen</dc:creator>
  <cp:lastModifiedBy>Danielle Stokes</cp:lastModifiedBy>
  <cp:revision>78</cp:revision>
  <dcterms:created xsi:type="dcterms:W3CDTF">2024-07-16T14:17:20Z</dcterms:created>
  <dcterms:modified xsi:type="dcterms:W3CDTF">2024-08-02T14:29:10Z</dcterms:modified>
</cp:coreProperties>
</file>